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67" r:id="rId4"/>
    <p:sldId id="283" r:id="rId5"/>
    <p:sldId id="268" r:id="rId6"/>
    <p:sldId id="269" r:id="rId7"/>
    <p:sldId id="271" r:id="rId8"/>
    <p:sldId id="278" r:id="rId9"/>
    <p:sldId id="273" r:id="rId10"/>
    <p:sldId id="272" r:id="rId11"/>
    <p:sldId id="285" r:id="rId12"/>
    <p:sldId id="274" r:id="rId13"/>
    <p:sldId id="286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73F"/>
    <a:srgbClr val="EAB200"/>
    <a:srgbClr val="87B11C"/>
    <a:srgbClr val="EF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7B81-CD4F-4154-8E99-39C18F62E368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AFB1-2C17-4B3B-B9F7-968BE4AD0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9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AFB1-2C17-4B3B-B9F7-968BE4AD08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17ECA-6854-7D4A-B922-91314752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F2B1DE-5605-1A4E-BAD7-B0E6D9598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0A645-39DF-B348-B4CC-F7694369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97796-CE1C-8046-BF67-440CE1F8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FCABD-45D7-084D-96BA-DA979E3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3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C5F4C-0644-154B-9043-B73C31D0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80BA1C-BF78-5642-9598-AE4248C07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29E7D5-4E39-7C4B-A9F6-8DBE3DD7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490C99-8B2F-8145-8EDE-0ECFD65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355C6D-CAC1-3747-9AD7-A3C6F19D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934246-7F6D-2F45-80C7-0989B3DBD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2EDD1B-4121-874E-A520-5B6C6F260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8E45F-1897-A843-842D-D37004F1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78F240-C94D-CD45-82C0-6C2CEC0F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8D47E6-9423-374B-BA4B-873D726F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270D0-CA68-1743-B525-951AEE20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AA674-63EF-FD45-9DFC-0A262CFB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E86CC-F4F3-6D45-B452-9CD6CB0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6AB668-4CEB-DC44-91C6-9C56AF29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9DA47-95AA-0540-AFD4-713940AA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B609F-C89E-F84E-900D-129ECD8C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1E944-E2A9-BE41-9A4B-531B681B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9134B8-405C-F342-90D3-4A0D7FAE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016618-8B95-7F43-8064-B4C45705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72AC0D-A15A-CA46-BC47-CD71B9A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51867-832B-4A48-8A3E-3335FEE6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D1A0CA-4431-B341-A559-5E77279DE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F1F568-87B7-BE4D-8103-CC525A70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C75D43-74E9-8445-BF6D-90E05DF6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225B8C-AEA3-3A48-A447-AA3B6C5D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D38F00-692F-A846-B84A-5F3F6D13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47E91-E253-0E47-9330-5C581C5D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A2901F-9965-C94F-840B-E8257A815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E275AC-22C9-604B-A7D1-1FF579229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5F2149-EC28-7344-A9BE-941D5D99F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38CB95-4EB3-7648-A2BC-51C20A05C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454925-2C96-8544-B2BB-5E1DDB3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68258D-53C7-3A43-A9F2-91D8098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F6D98B-FD48-564D-AD14-BFCFD99F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1742C-AD47-2740-96DC-0CF1F5A5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1EF5B3-6B22-5246-8D95-4DD2DBA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824889-B41C-AB43-8A44-034F5F59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B14CAC-1461-4D48-8B66-5FA3A164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37A63B-466B-3949-B1E9-BECA363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788F72-A8C1-0041-ABDE-170AA62F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754426-4790-1340-98DE-87F6D1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8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FCF86-D7EB-D644-99B8-2FDAA77E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D6938-D702-0A42-94FF-2306B554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22E3C5-DBBA-2C47-A498-6F1F32BB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73D272-0DD7-5549-AEBD-5E20DA78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6D7893-1E82-4244-B606-76E6C149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1D9432-AF7B-B64F-A0AC-BC96C6CE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5F364-CAF5-4942-9918-E2C43A60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81EB13-1B94-554C-95E4-3EB9D386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7829C4-0F2E-794E-BCC9-D4C7FB51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ECACD3-5759-FA42-9D1A-6027D85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63E2E9-061A-8A44-9BC2-0F4108A4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08856F-C0B4-134A-AE04-04A15AC5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D57D3-8652-F543-A18D-2F81E5D1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50927-EBF5-1D42-BAC0-A0A1DD130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72DA97-6AE0-0942-9990-50C496994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BB7D-ACD0-FF41-B616-7A16B9A25C2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DB80A-3C78-0645-B4D6-8DF82C548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10C14C-D63A-7A43-8AB1-783D8470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157" y="2511663"/>
            <a:ext cx="5683449" cy="2312551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Комплексная реабилитация и </a:t>
            </a:r>
            <a:r>
              <a:rPr lang="ru-RU" sz="3000" b="1" dirty="0" err="1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абилитация</a:t>
            </a:r>
            <a:r>
              <a:rPr lang="ru-RU" sz="3000" b="1" dirty="0" smtClean="0">
                <a:solidFill>
                  <a:srgbClr val="47773F"/>
                </a:solidFill>
                <a:latin typeface="a_Futurica ExtraBold" panose="020B0402020204020303" pitchFamily="34" charset="0"/>
              </a:rPr>
              <a:t> детей-инвалидов в Новосибирской области: лучшие практики и социальные технологии</a:t>
            </a:r>
            <a:endParaRPr lang="ru-RU" sz="3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7" y="0"/>
            <a:ext cx="5991223" cy="314471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293" y="5008111"/>
            <a:ext cx="5510212" cy="1731358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rgbClr val="87B11C"/>
                </a:solidFill>
                <a:latin typeface="GEOMETRIA-MEDIUM" panose="020B0503020204020204" pitchFamily="34" charset="0"/>
              </a:rPr>
              <a:t>Бахарева</a:t>
            </a:r>
            <a:r>
              <a:rPr lang="ru-RU" sz="2000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 Елена Викторовна,</a:t>
            </a:r>
            <a:endParaRPr lang="ru-RU" sz="2000" dirty="0">
              <a:solidFill>
                <a:srgbClr val="87B11C"/>
              </a:solidFill>
              <a:latin typeface="GEOMETRIA-MEDIUM" panose="020B0503020204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первый заместитель министра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труда и социального развития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87B11C"/>
                </a:solidFill>
                <a:latin typeface="GEOMETRIA-MEDIUM" panose="020B0503020204020204" pitchFamily="34" charset="0"/>
              </a:rPr>
              <a:t>Новосибирской области</a:t>
            </a:r>
            <a:endParaRPr lang="ru-RU" sz="2000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6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576" y="191779"/>
            <a:ext cx="11826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IV</a:t>
            </a:r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. КОМПОНЕНТ</a:t>
            </a:r>
            <a:endParaRPr lang="en-US" sz="1600" b="1" dirty="0">
              <a:ln w="18415" cmpd="sng">
                <a:noFill/>
                <a:prstDash val="solid"/>
              </a:ln>
              <a:latin typeface="a_Futurica ExtraBold" panose="020B0402020204020303" pitchFamily="34" charset="0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РЕАЛИЗАЦИЯ ИНДИВИДУАЛЬНОЙ ТРАЕКТОРИИ СОПРОВОЖДЕНИЯ РЕБЁНКА С ОВЗ В ПЕРИОД РАННЕГО ЮНОШЕСТВА, ЕГО ВКЛЮЧЕНИЕ В СИСТЕМУ УЧЕБНОГО ИЛИ СОПРОВОЖДАЕМОГО ПРОЖИВАНИЯ, ОРГАНИЗАЦИЯ ПОДДЕРЖИВАЮЩЕЙ ПОМОЩИ ЕГО БЛИЖАЙШЕМУ ОКРУЖЕНИЮ </a:t>
            </a:r>
          </a:p>
        </p:txBody>
      </p:sp>
      <p:grpSp>
        <p:nvGrpSpPr>
          <p:cNvPr id="102" name="Группа 101"/>
          <p:cNvGrpSpPr/>
          <p:nvPr/>
        </p:nvGrpSpPr>
        <p:grpSpPr>
          <a:xfrm>
            <a:off x="668600" y="1615286"/>
            <a:ext cx="11281353" cy="4576075"/>
            <a:chOff x="0" y="886322"/>
            <a:chExt cx="10144753" cy="3711536"/>
          </a:xfrm>
        </p:grpSpPr>
        <p:sp>
          <p:nvSpPr>
            <p:cNvPr id="103" name="矩形 6"/>
            <p:cNvSpPr/>
            <p:nvPr/>
          </p:nvSpPr>
          <p:spPr>
            <a:xfrm>
              <a:off x="0" y="1275606"/>
              <a:ext cx="10144753" cy="25202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4" name="直接连接符 23"/>
            <p:cNvCxnSpPr/>
            <p:nvPr/>
          </p:nvCxnSpPr>
          <p:spPr>
            <a:xfrm>
              <a:off x="47267" y="1703749"/>
              <a:ext cx="9096733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直角三角形 14"/>
            <p:cNvSpPr/>
            <p:nvPr/>
          </p:nvSpPr>
          <p:spPr>
            <a:xfrm flipH="1">
              <a:off x="0" y="896459"/>
              <a:ext cx="390663" cy="380256"/>
            </a:xfrm>
            <a:prstGeom prst="rt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7"/>
            <p:cNvSpPr/>
            <p:nvPr/>
          </p:nvSpPr>
          <p:spPr>
            <a:xfrm rot="5400000">
              <a:off x="6081" y="1281040"/>
              <a:ext cx="3289444" cy="2520280"/>
            </a:xfrm>
            <a:prstGeom prst="rect">
              <a:avLst/>
            </a:prstGeom>
            <a:gradFill>
              <a:gsLst>
                <a:gs pos="99000">
                  <a:srgbClr val="FFC000"/>
                </a:gs>
                <a:gs pos="2000">
                  <a:srgbClr val="FFC000"/>
                </a:gs>
                <a:gs pos="100000">
                  <a:schemeClr val="bg1"/>
                </a:gs>
                <a:gs pos="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8"/>
            <p:cNvSpPr/>
            <p:nvPr/>
          </p:nvSpPr>
          <p:spPr>
            <a:xfrm>
              <a:off x="3479468" y="4123562"/>
              <a:ext cx="5369068" cy="474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#</a:t>
              </a:r>
              <a:r>
                <a:rPr lang="ru-RU" altLang="zh-CN" sz="28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ПРЕЕМСТВЕННОСТЬ</a:t>
              </a:r>
              <a:r>
                <a:rPr lang="en-US" altLang="zh-CN" sz="32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#</a:t>
              </a:r>
              <a:r>
                <a:rPr lang="ru-RU" altLang="zh-CN" sz="28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ПОСТОЯНСТВО</a:t>
              </a:r>
              <a:endParaRPr lang="zh-CN" altLang="en-US" sz="28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2" name="直角三角形 15"/>
            <p:cNvSpPr/>
            <p:nvPr/>
          </p:nvSpPr>
          <p:spPr>
            <a:xfrm flipH="1" flipV="1">
              <a:off x="4735" y="3795886"/>
              <a:ext cx="390663" cy="380256"/>
            </a:xfrm>
            <a:prstGeom prst="rt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直角三角形 16"/>
            <p:cNvSpPr/>
            <p:nvPr/>
          </p:nvSpPr>
          <p:spPr>
            <a:xfrm>
              <a:off x="2921196" y="886322"/>
              <a:ext cx="390663" cy="380256"/>
            </a:xfrm>
            <a:prstGeom prst="rt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直角三角形 17"/>
            <p:cNvSpPr/>
            <p:nvPr/>
          </p:nvSpPr>
          <p:spPr>
            <a:xfrm flipV="1">
              <a:off x="2910943" y="3803797"/>
              <a:ext cx="390663" cy="380256"/>
            </a:xfrm>
            <a:prstGeom prst="rtTriangl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25"/>
            <p:cNvSpPr/>
            <p:nvPr/>
          </p:nvSpPr>
          <p:spPr>
            <a:xfrm>
              <a:off x="3106275" y="1321645"/>
              <a:ext cx="1515017" cy="3561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</a:rPr>
                <a:t>ТЕХНОЛОГИИ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474568" y="1817075"/>
              <a:ext cx="2733226" cy="1808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Реализация технологии «Могу жить самостоятельно!». </a:t>
              </a:r>
              <a:endParaRPr lang="ru-RU" sz="1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Организация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деятельности учебной (тренировочной)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квартиры</a:t>
              </a: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для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молодых инвалидов от 18 лет и старше с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интеллектуальными</a:t>
              </a: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нарушениями (ГАСУСО НСО «Ояшинский детский дом-интернат </a:t>
              </a:r>
              <a:endParaRPr lang="ru-RU" sz="1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для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умственно отсталых детей») 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00641" y="1795840"/>
              <a:ext cx="3112290" cy="200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Предоставление альтернативных услуг для детей и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молодежи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 психофизическими нарушениями на базе учебного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отделения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сопровождаемого проживания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Новосибирская Межрегиональная Общественная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Организация Инвалидов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Ассоциация «Интеграция» Общероссийской </a:t>
              </a:r>
              <a:endParaRPr lang="ru-RU" sz="1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Общественной </a:t>
              </a:r>
              <a:r>
                <a:rPr lang="ru-RU" sz="14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Организации Инвалидов — Российского Союза </a:t>
              </a:r>
              <a:r>
                <a:rPr lang="ru-RU" sz="1400" dirty="0" smtClea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Инвалидов)</a:t>
              </a:r>
              <a:endParaRPr lang="en-US" altLang="zh-CN" sz="1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3582" y="2956417"/>
            <a:ext cx="280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ЭФФЕКТИВНЫЕ РЕГИОНАЛЬНЫЕ ПРАКТИКИ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55" y="2661685"/>
            <a:ext cx="641951" cy="641951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69" y="2661685"/>
            <a:ext cx="641951" cy="6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 1"/>
          <p:cNvSpPr>
            <a:spLocks noGrp="1"/>
          </p:cNvSpPr>
          <p:nvPr>
            <p:ph type="title"/>
          </p:nvPr>
        </p:nvSpPr>
        <p:spPr>
          <a:xfrm>
            <a:off x="139337" y="244354"/>
            <a:ext cx="11512732" cy="765842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МОДЕЛЬ ПОДГОТОВКИ ВОСПИТАННИКОВ К САМОСТОЯТЕЛЬНОЙ ЖИЗНИ </a:t>
            </a:r>
            <a:b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</a:br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НА БАЗЕ ГАСУСО НСО «ОЯШИНСКИЙ ДЕТСКИЙ ДОМ-ИНТЕРНАТ ДЛЯ УМСТВЕННО ОТСТАЛЫХ ДЕТЕЙ»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339629" y="1605264"/>
            <a:ext cx="11610110" cy="4310595"/>
            <a:chOff x="277090" y="1437905"/>
            <a:chExt cx="11610110" cy="4310595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4767168" y="2351318"/>
              <a:ext cx="2832295" cy="2646272"/>
              <a:chOff x="3731881" y="1506364"/>
              <a:chExt cx="4457079" cy="4441033"/>
            </a:xfrm>
          </p:grpSpPr>
          <p:sp>
            <p:nvSpPr>
              <p:cNvPr id="146" name="Freeform 13">
                <a:extLst>
                  <a:ext uri="{FF2B5EF4-FFF2-40B4-BE49-F238E27FC236}">
                    <a16:creationId xmlns="" xmlns:a16="http://schemas.microsoft.com/office/drawing/2014/main" id="{E18242A4-31C7-4940-B567-792D8F5F9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881" y="2646955"/>
                <a:ext cx="2167746" cy="2152123"/>
              </a:xfrm>
              <a:custGeom>
                <a:avLst/>
                <a:gdLst>
                  <a:gd name="T0" fmla="*/ 81 w 276"/>
                  <a:gd name="T1" fmla="*/ 219 h 274"/>
                  <a:gd name="T2" fmla="*/ 71 w 276"/>
                  <a:gd name="T3" fmla="*/ 239 h 274"/>
                  <a:gd name="T4" fmla="*/ 54 w 276"/>
                  <a:gd name="T5" fmla="*/ 260 h 274"/>
                  <a:gd name="T6" fmla="*/ 17 w 276"/>
                  <a:gd name="T7" fmla="*/ 250 h 274"/>
                  <a:gd name="T8" fmla="*/ 28 w 276"/>
                  <a:gd name="T9" fmla="*/ 215 h 274"/>
                  <a:gd name="T10" fmla="*/ 53 w 276"/>
                  <a:gd name="T11" fmla="*/ 201 h 274"/>
                  <a:gd name="T12" fmla="*/ 60 w 276"/>
                  <a:gd name="T13" fmla="*/ 197 h 274"/>
                  <a:gd name="T14" fmla="*/ 0 w 276"/>
                  <a:gd name="T15" fmla="*/ 137 h 274"/>
                  <a:gd name="T16" fmla="*/ 48 w 276"/>
                  <a:gd name="T17" fmla="*/ 91 h 274"/>
                  <a:gd name="T18" fmla="*/ 56 w 276"/>
                  <a:gd name="T19" fmla="*/ 106 h 274"/>
                  <a:gd name="T20" fmla="*/ 107 w 276"/>
                  <a:gd name="T21" fmla="*/ 126 h 274"/>
                  <a:gd name="T22" fmla="*/ 129 w 276"/>
                  <a:gd name="T23" fmla="*/ 91 h 274"/>
                  <a:gd name="T24" fmla="*/ 99 w 276"/>
                  <a:gd name="T25" fmla="*/ 51 h 274"/>
                  <a:gd name="T26" fmla="*/ 97 w 276"/>
                  <a:gd name="T27" fmla="*/ 50 h 274"/>
                  <a:gd name="T28" fmla="*/ 92 w 276"/>
                  <a:gd name="T29" fmla="*/ 47 h 274"/>
                  <a:gd name="T30" fmla="*/ 139 w 276"/>
                  <a:gd name="T31" fmla="*/ 0 h 274"/>
                  <a:gd name="T32" fmla="*/ 196 w 276"/>
                  <a:gd name="T33" fmla="*/ 58 h 274"/>
                  <a:gd name="T34" fmla="*/ 212 w 276"/>
                  <a:gd name="T35" fmla="*/ 28 h 274"/>
                  <a:gd name="T36" fmla="*/ 248 w 276"/>
                  <a:gd name="T37" fmla="*/ 15 h 274"/>
                  <a:gd name="T38" fmla="*/ 262 w 276"/>
                  <a:gd name="T39" fmla="*/ 45 h 274"/>
                  <a:gd name="T40" fmla="*/ 240 w 276"/>
                  <a:gd name="T41" fmla="*/ 68 h 274"/>
                  <a:gd name="T42" fmla="*/ 221 w 276"/>
                  <a:gd name="T43" fmla="*/ 78 h 274"/>
                  <a:gd name="T44" fmla="*/ 218 w 276"/>
                  <a:gd name="T45" fmla="*/ 80 h 274"/>
                  <a:gd name="T46" fmla="*/ 239 w 276"/>
                  <a:gd name="T47" fmla="*/ 100 h 274"/>
                  <a:gd name="T48" fmla="*/ 273 w 276"/>
                  <a:gd name="T49" fmla="*/ 135 h 274"/>
                  <a:gd name="T50" fmla="*/ 273 w 276"/>
                  <a:gd name="T51" fmla="*/ 140 h 274"/>
                  <a:gd name="T52" fmla="*/ 221 w 276"/>
                  <a:gd name="T53" fmla="*/ 192 h 274"/>
                  <a:gd name="T54" fmla="*/ 218 w 276"/>
                  <a:gd name="T55" fmla="*/ 196 h 274"/>
                  <a:gd name="T56" fmla="*/ 238 w 276"/>
                  <a:gd name="T57" fmla="*/ 206 h 274"/>
                  <a:gd name="T58" fmla="*/ 259 w 276"/>
                  <a:gd name="T59" fmla="*/ 229 h 274"/>
                  <a:gd name="T60" fmla="*/ 251 w 276"/>
                  <a:gd name="T61" fmla="*/ 256 h 274"/>
                  <a:gd name="T62" fmla="*/ 221 w 276"/>
                  <a:gd name="T63" fmla="*/ 257 h 274"/>
                  <a:gd name="T64" fmla="*/ 203 w 276"/>
                  <a:gd name="T65" fmla="*/ 234 h 274"/>
                  <a:gd name="T66" fmla="*/ 195 w 276"/>
                  <a:gd name="T67" fmla="*/ 218 h 274"/>
                  <a:gd name="T68" fmla="*/ 171 w 276"/>
                  <a:gd name="T69" fmla="*/ 242 h 274"/>
                  <a:gd name="T70" fmla="*/ 142 w 276"/>
                  <a:gd name="T71" fmla="*/ 271 h 274"/>
                  <a:gd name="T72" fmla="*/ 134 w 276"/>
                  <a:gd name="T73" fmla="*/ 271 h 274"/>
                  <a:gd name="T74" fmla="*/ 85 w 276"/>
                  <a:gd name="T75" fmla="*/ 221 h 274"/>
                  <a:gd name="T76" fmla="*/ 81 w 276"/>
                  <a:gd name="T77" fmla="*/ 21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6" h="274">
                    <a:moveTo>
                      <a:pt x="81" y="219"/>
                    </a:moveTo>
                    <a:cubicBezTo>
                      <a:pt x="78" y="226"/>
                      <a:pt x="74" y="232"/>
                      <a:pt x="71" y="239"/>
                    </a:cubicBezTo>
                    <a:cubicBezTo>
                      <a:pt x="67" y="247"/>
                      <a:pt x="62" y="255"/>
                      <a:pt x="54" y="260"/>
                    </a:cubicBezTo>
                    <a:cubicBezTo>
                      <a:pt x="40" y="268"/>
                      <a:pt x="24" y="263"/>
                      <a:pt x="17" y="250"/>
                    </a:cubicBezTo>
                    <a:cubicBezTo>
                      <a:pt x="12" y="239"/>
                      <a:pt x="16" y="222"/>
                      <a:pt x="28" y="215"/>
                    </a:cubicBezTo>
                    <a:cubicBezTo>
                      <a:pt x="36" y="210"/>
                      <a:pt x="45" y="205"/>
                      <a:pt x="53" y="201"/>
                    </a:cubicBezTo>
                    <a:cubicBezTo>
                      <a:pt x="55" y="200"/>
                      <a:pt x="57" y="199"/>
                      <a:pt x="60" y="197"/>
                    </a:cubicBezTo>
                    <a:cubicBezTo>
                      <a:pt x="40" y="177"/>
                      <a:pt x="21" y="157"/>
                      <a:pt x="0" y="137"/>
                    </a:cubicBezTo>
                    <a:cubicBezTo>
                      <a:pt x="16" y="122"/>
                      <a:pt x="32" y="107"/>
                      <a:pt x="48" y="91"/>
                    </a:cubicBezTo>
                    <a:cubicBezTo>
                      <a:pt x="51" y="96"/>
                      <a:pt x="53" y="101"/>
                      <a:pt x="56" y="106"/>
                    </a:cubicBezTo>
                    <a:cubicBezTo>
                      <a:pt x="65" y="123"/>
                      <a:pt x="88" y="134"/>
                      <a:pt x="107" y="126"/>
                    </a:cubicBezTo>
                    <a:cubicBezTo>
                      <a:pt x="120" y="121"/>
                      <a:pt x="130" y="106"/>
                      <a:pt x="129" y="91"/>
                    </a:cubicBezTo>
                    <a:cubicBezTo>
                      <a:pt x="128" y="71"/>
                      <a:pt x="116" y="59"/>
                      <a:pt x="99" y="51"/>
                    </a:cubicBezTo>
                    <a:cubicBezTo>
                      <a:pt x="99" y="51"/>
                      <a:pt x="98" y="51"/>
                      <a:pt x="97" y="50"/>
                    </a:cubicBezTo>
                    <a:cubicBezTo>
                      <a:pt x="96" y="49"/>
                      <a:pt x="94" y="48"/>
                      <a:pt x="92" y="47"/>
                    </a:cubicBezTo>
                    <a:cubicBezTo>
                      <a:pt x="107" y="32"/>
                      <a:pt x="123" y="16"/>
                      <a:pt x="139" y="0"/>
                    </a:cubicBezTo>
                    <a:cubicBezTo>
                      <a:pt x="158" y="19"/>
                      <a:pt x="177" y="38"/>
                      <a:pt x="196" y="58"/>
                    </a:cubicBezTo>
                    <a:cubicBezTo>
                      <a:pt x="202" y="47"/>
                      <a:pt x="207" y="38"/>
                      <a:pt x="212" y="28"/>
                    </a:cubicBezTo>
                    <a:cubicBezTo>
                      <a:pt x="219" y="16"/>
                      <a:pt x="236" y="10"/>
                      <a:pt x="248" y="15"/>
                    </a:cubicBezTo>
                    <a:cubicBezTo>
                      <a:pt x="259" y="20"/>
                      <a:pt x="265" y="32"/>
                      <a:pt x="262" y="45"/>
                    </a:cubicBezTo>
                    <a:cubicBezTo>
                      <a:pt x="259" y="57"/>
                      <a:pt x="250" y="63"/>
                      <a:pt x="240" y="68"/>
                    </a:cubicBezTo>
                    <a:cubicBezTo>
                      <a:pt x="233" y="71"/>
                      <a:pt x="227" y="75"/>
                      <a:pt x="221" y="78"/>
                    </a:cubicBezTo>
                    <a:cubicBezTo>
                      <a:pt x="220" y="78"/>
                      <a:pt x="220" y="79"/>
                      <a:pt x="218" y="80"/>
                    </a:cubicBezTo>
                    <a:cubicBezTo>
                      <a:pt x="225" y="87"/>
                      <a:pt x="232" y="94"/>
                      <a:pt x="239" y="100"/>
                    </a:cubicBezTo>
                    <a:cubicBezTo>
                      <a:pt x="250" y="112"/>
                      <a:pt x="262" y="123"/>
                      <a:pt x="273" y="135"/>
                    </a:cubicBezTo>
                    <a:cubicBezTo>
                      <a:pt x="276" y="137"/>
                      <a:pt x="275" y="138"/>
                      <a:pt x="273" y="140"/>
                    </a:cubicBezTo>
                    <a:cubicBezTo>
                      <a:pt x="256" y="157"/>
                      <a:pt x="238" y="175"/>
                      <a:pt x="221" y="192"/>
                    </a:cubicBezTo>
                    <a:cubicBezTo>
                      <a:pt x="220" y="193"/>
                      <a:pt x="219" y="194"/>
                      <a:pt x="218" y="196"/>
                    </a:cubicBezTo>
                    <a:cubicBezTo>
                      <a:pt x="225" y="199"/>
                      <a:pt x="231" y="203"/>
                      <a:pt x="238" y="206"/>
                    </a:cubicBezTo>
                    <a:cubicBezTo>
                      <a:pt x="248" y="211"/>
                      <a:pt x="256" y="217"/>
                      <a:pt x="259" y="229"/>
                    </a:cubicBezTo>
                    <a:cubicBezTo>
                      <a:pt x="262" y="239"/>
                      <a:pt x="258" y="250"/>
                      <a:pt x="251" y="256"/>
                    </a:cubicBezTo>
                    <a:cubicBezTo>
                      <a:pt x="242" y="262"/>
                      <a:pt x="231" y="262"/>
                      <a:pt x="221" y="257"/>
                    </a:cubicBezTo>
                    <a:cubicBezTo>
                      <a:pt x="212" y="252"/>
                      <a:pt x="208" y="243"/>
                      <a:pt x="203" y="234"/>
                    </a:cubicBezTo>
                    <a:cubicBezTo>
                      <a:pt x="201" y="229"/>
                      <a:pt x="198" y="224"/>
                      <a:pt x="195" y="218"/>
                    </a:cubicBezTo>
                    <a:cubicBezTo>
                      <a:pt x="186" y="226"/>
                      <a:pt x="179" y="234"/>
                      <a:pt x="171" y="242"/>
                    </a:cubicBezTo>
                    <a:cubicBezTo>
                      <a:pt x="162" y="252"/>
                      <a:pt x="152" y="261"/>
                      <a:pt x="142" y="271"/>
                    </a:cubicBezTo>
                    <a:cubicBezTo>
                      <a:pt x="139" y="274"/>
                      <a:pt x="137" y="274"/>
                      <a:pt x="134" y="271"/>
                    </a:cubicBezTo>
                    <a:cubicBezTo>
                      <a:pt x="118" y="254"/>
                      <a:pt x="101" y="238"/>
                      <a:pt x="85" y="221"/>
                    </a:cubicBezTo>
                    <a:cubicBezTo>
                      <a:pt x="84" y="220"/>
                      <a:pt x="83" y="220"/>
                      <a:pt x="81" y="219"/>
                    </a:cubicBezTo>
                    <a:close/>
                  </a:path>
                </a:pathLst>
              </a:custGeom>
              <a:solidFill>
                <a:srgbClr val="074D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4">
                <a:extLst>
                  <a:ext uri="{FF2B5EF4-FFF2-40B4-BE49-F238E27FC236}">
                    <a16:creationId xmlns="" xmlns:a16="http://schemas.microsoft.com/office/drawing/2014/main" id="{06B5C950-D0A6-4C97-9D62-157104BA1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025" y="2654683"/>
                <a:ext cx="2159935" cy="2159934"/>
              </a:xfrm>
              <a:custGeom>
                <a:avLst/>
                <a:gdLst>
                  <a:gd name="T0" fmla="*/ 79 w 275"/>
                  <a:gd name="T1" fmla="*/ 58 h 275"/>
                  <a:gd name="T2" fmla="*/ 137 w 275"/>
                  <a:gd name="T3" fmla="*/ 0 h 275"/>
                  <a:gd name="T4" fmla="*/ 182 w 275"/>
                  <a:gd name="T5" fmla="*/ 46 h 275"/>
                  <a:gd name="T6" fmla="*/ 167 w 275"/>
                  <a:gd name="T7" fmla="*/ 54 h 275"/>
                  <a:gd name="T8" fmla="*/ 145 w 275"/>
                  <a:gd name="T9" fmla="*/ 99 h 275"/>
                  <a:gd name="T10" fmla="*/ 202 w 275"/>
                  <a:gd name="T11" fmla="*/ 121 h 275"/>
                  <a:gd name="T12" fmla="*/ 222 w 275"/>
                  <a:gd name="T13" fmla="*/ 97 h 275"/>
                  <a:gd name="T14" fmla="*/ 226 w 275"/>
                  <a:gd name="T15" fmla="*/ 89 h 275"/>
                  <a:gd name="T16" fmla="*/ 248 w 275"/>
                  <a:gd name="T17" fmla="*/ 109 h 275"/>
                  <a:gd name="T18" fmla="*/ 272 w 275"/>
                  <a:gd name="T19" fmla="*/ 134 h 275"/>
                  <a:gd name="T20" fmla="*/ 272 w 275"/>
                  <a:gd name="T21" fmla="*/ 140 h 275"/>
                  <a:gd name="T22" fmla="*/ 218 w 275"/>
                  <a:gd name="T23" fmla="*/ 194 h 275"/>
                  <a:gd name="T24" fmla="*/ 220 w 275"/>
                  <a:gd name="T25" fmla="*/ 200 h 275"/>
                  <a:gd name="T26" fmla="*/ 242 w 275"/>
                  <a:gd name="T27" fmla="*/ 212 h 275"/>
                  <a:gd name="T28" fmla="*/ 254 w 275"/>
                  <a:gd name="T29" fmla="*/ 253 h 275"/>
                  <a:gd name="T30" fmla="*/ 230 w 275"/>
                  <a:gd name="T31" fmla="*/ 263 h 275"/>
                  <a:gd name="T32" fmla="*/ 202 w 275"/>
                  <a:gd name="T33" fmla="*/ 238 h 275"/>
                  <a:gd name="T34" fmla="*/ 193 w 275"/>
                  <a:gd name="T35" fmla="*/ 220 h 275"/>
                  <a:gd name="T36" fmla="*/ 179 w 275"/>
                  <a:gd name="T37" fmla="*/ 233 h 275"/>
                  <a:gd name="T38" fmla="*/ 141 w 275"/>
                  <a:gd name="T39" fmla="*/ 272 h 275"/>
                  <a:gd name="T40" fmla="*/ 135 w 275"/>
                  <a:gd name="T41" fmla="*/ 273 h 275"/>
                  <a:gd name="T42" fmla="*/ 91 w 275"/>
                  <a:gd name="T43" fmla="*/ 229 h 275"/>
                  <a:gd name="T44" fmla="*/ 105 w 275"/>
                  <a:gd name="T45" fmla="*/ 221 h 275"/>
                  <a:gd name="T46" fmla="*/ 124 w 275"/>
                  <a:gd name="T47" fmla="*/ 170 h 275"/>
                  <a:gd name="T48" fmla="*/ 89 w 275"/>
                  <a:gd name="T49" fmla="*/ 148 h 275"/>
                  <a:gd name="T50" fmla="*/ 50 w 275"/>
                  <a:gd name="T51" fmla="*/ 178 h 275"/>
                  <a:gd name="T52" fmla="*/ 46 w 275"/>
                  <a:gd name="T53" fmla="*/ 185 h 275"/>
                  <a:gd name="T54" fmla="*/ 41 w 275"/>
                  <a:gd name="T55" fmla="*/ 178 h 275"/>
                  <a:gd name="T56" fmla="*/ 3 w 275"/>
                  <a:gd name="T57" fmla="*/ 141 h 275"/>
                  <a:gd name="T58" fmla="*/ 3 w 275"/>
                  <a:gd name="T59" fmla="*/ 134 h 275"/>
                  <a:gd name="T60" fmla="*/ 55 w 275"/>
                  <a:gd name="T61" fmla="*/ 83 h 275"/>
                  <a:gd name="T62" fmla="*/ 59 w 275"/>
                  <a:gd name="T63" fmla="*/ 79 h 275"/>
                  <a:gd name="T64" fmla="*/ 46 w 275"/>
                  <a:gd name="T65" fmla="*/ 71 h 275"/>
                  <a:gd name="T66" fmla="*/ 27 w 275"/>
                  <a:gd name="T67" fmla="*/ 62 h 275"/>
                  <a:gd name="T68" fmla="*/ 14 w 275"/>
                  <a:gd name="T69" fmla="*/ 23 h 275"/>
                  <a:gd name="T70" fmla="*/ 42 w 275"/>
                  <a:gd name="T71" fmla="*/ 11 h 275"/>
                  <a:gd name="T72" fmla="*/ 67 w 275"/>
                  <a:gd name="T73" fmla="*/ 35 h 275"/>
                  <a:gd name="T74" fmla="*/ 79 w 275"/>
                  <a:gd name="T75" fmla="*/ 5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5" h="275">
                    <a:moveTo>
                      <a:pt x="79" y="58"/>
                    </a:moveTo>
                    <a:cubicBezTo>
                      <a:pt x="99" y="38"/>
                      <a:pt x="118" y="19"/>
                      <a:pt x="137" y="0"/>
                    </a:cubicBezTo>
                    <a:cubicBezTo>
                      <a:pt x="152" y="16"/>
                      <a:pt x="167" y="31"/>
                      <a:pt x="182" y="46"/>
                    </a:cubicBezTo>
                    <a:cubicBezTo>
                      <a:pt x="178" y="48"/>
                      <a:pt x="173" y="51"/>
                      <a:pt x="167" y="54"/>
                    </a:cubicBezTo>
                    <a:cubicBezTo>
                      <a:pt x="151" y="62"/>
                      <a:pt x="141" y="82"/>
                      <a:pt x="145" y="99"/>
                    </a:cubicBezTo>
                    <a:cubicBezTo>
                      <a:pt x="151" y="125"/>
                      <a:pt x="179" y="135"/>
                      <a:pt x="202" y="121"/>
                    </a:cubicBezTo>
                    <a:cubicBezTo>
                      <a:pt x="212" y="115"/>
                      <a:pt x="218" y="106"/>
                      <a:pt x="222" y="97"/>
                    </a:cubicBezTo>
                    <a:cubicBezTo>
                      <a:pt x="224" y="94"/>
                      <a:pt x="225" y="92"/>
                      <a:pt x="226" y="89"/>
                    </a:cubicBezTo>
                    <a:cubicBezTo>
                      <a:pt x="234" y="96"/>
                      <a:pt x="241" y="102"/>
                      <a:pt x="248" y="109"/>
                    </a:cubicBezTo>
                    <a:cubicBezTo>
                      <a:pt x="256" y="118"/>
                      <a:pt x="264" y="126"/>
                      <a:pt x="272" y="134"/>
                    </a:cubicBezTo>
                    <a:cubicBezTo>
                      <a:pt x="275" y="137"/>
                      <a:pt x="275" y="138"/>
                      <a:pt x="272" y="140"/>
                    </a:cubicBezTo>
                    <a:cubicBezTo>
                      <a:pt x="254" y="158"/>
                      <a:pt x="237" y="176"/>
                      <a:pt x="218" y="194"/>
                    </a:cubicBezTo>
                    <a:cubicBezTo>
                      <a:pt x="215" y="198"/>
                      <a:pt x="216" y="199"/>
                      <a:pt x="220" y="200"/>
                    </a:cubicBezTo>
                    <a:cubicBezTo>
                      <a:pt x="227" y="204"/>
                      <a:pt x="235" y="208"/>
                      <a:pt x="242" y="212"/>
                    </a:cubicBezTo>
                    <a:cubicBezTo>
                      <a:pt x="258" y="220"/>
                      <a:pt x="263" y="240"/>
                      <a:pt x="254" y="253"/>
                    </a:cubicBezTo>
                    <a:cubicBezTo>
                      <a:pt x="250" y="260"/>
                      <a:pt x="238" y="265"/>
                      <a:pt x="230" y="263"/>
                    </a:cubicBezTo>
                    <a:cubicBezTo>
                      <a:pt x="215" y="261"/>
                      <a:pt x="208" y="250"/>
                      <a:pt x="202" y="238"/>
                    </a:cubicBezTo>
                    <a:cubicBezTo>
                      <a:pt x="199" y="232"/>
                      <a:pt x="196" y="226"/>
                      <a:pt x="193" y="220"/>
                    </a:cubicBezTo>
                    <a:cubicBezTo>
                      <a:pt x="188" y="225"/>
                      <a:pt x="184" y="229"/>
                      <a:pt x="179" y="233"/>
                    </a:cubicBezTo>
                    <a:cubicBezTo>
                      <a:pt x="166" y="246"/>
                      <a:pt x="154" y="259"/>
                      <a:pt x="141" y="272"/>
                    </a:cubicBezTo>
                    <a:cubicBezTo>
                      <a:pt x="140" y="273"/>
                      <a:pt x="138" y="275"/>
                      <a:pt x="135" y="273"/>
                    </a:cubicBezTo>
                    <a:cubicBezTo>
                      <a:pt x="121" y="258"/>
                      <a:pt x="106" y="243"/>
                      <a:pt x="91" y="229"/>
                    </a:cubicBezTo>
                    <a:cubicBezTo>
                      <a:pt x="96" y="226"/>
                      <a:pt x="100" y="223"/>
                      <a:pt x="105" y="221"/>
                    </a:cubicBezTo>
                    <a:cubicBezTo>
                      <a:pt x="124" y="211"/>
                      <a:pt x="132" y="189"/>
                      <a:pt x="124" y="170"/>
                    </a:cubicBezTo>
                    <a:cubicBezTo>
                      <a:pt x="119" y="156"/>
                      <a:pt x="103" y="147"/>
                      <a:pt x="89" y="148"/>
                    </a:cubicBezTo>
                    <a:cubicBezTo>
                      <a:pt x="69" y="150"/>
                      <a:pt x="58" y="161"/>
                      <a:pt x="50" y="178"/>
                    </a:cubicBezTo>
                    <a:cubicBezTo>
                      <a:pt x="49" y="180"/>
                      <a:pt x="48" y="181"/>
                      <a:pt x="46" y="185"/>
                    </a:cubicBezTo>
                    <a:cubicBezTo>
                      <a:pt x="44" y="182"/>
                      <a:pt x="43" y="180"/>
                      <a:pt x="41" y="178"/>
                    </a:cubicBezTo>
                    <a:cubicBezTo>
                      <a:pt x="28" y="165"/>
                      <a:pt x="16" y="153"/>
                      <a:pt x="3" y="141"/>
                    </a:cubicBezTo>
                    <a:cubicBezTo>
                      <a:pt x="0" y="138"/>
                      <a:pt x="0" y="137"/>
                      <a:pt x="3" y="134"/>
                    </a:cubicBezTo>
                    <a:cubicBezTo>
                      <a:pt x="21" y="117"/>
                      <a:pt x="38" y="100"/>
                      <a:pt x="55" y="83"/>
                    </a:cubicBezTo>
                    <a:cubicBezTo>
                      <a:pt x="56" y="81"/>
                      <a:pt x="57" y="80"/>
                      <a:pt x="59" y="79"/>
                    </a:cubicBezTo>
                    <a:cubicBezTo>
                      <a:pt x="54" y="76"/>
                      <a:pt x="50" y="74"/>
                      <a:pt x="46" y="71"/>
                    </a:cubicBezTo>
                    <a:cubicBezTo>
                      <a:pt x="40" y="68"/>
                      <a:pt x="33" y="65"/>
                      <a:pt x="27" y="62"/>
                    </a:cubicBezTo>
                    <a:cubicBezTo>
                      <a:pt x="13" y="55"/>
                      <a:pt x="7" y="36"/>
                      <a:pt x="14" y="23"/>
                    </a:cubicBezTo>
                    <a:cubicBezTo>
                      <a:pt x="19" y="13"/>
                      <a:pt x="32" y="9"/>
                      <a:pt x="42" y="11"/>
                    </a:cubicBezTo>
                    <a:cubicBezTo>
                      <a:pt x="55" y="15"/>
                      <a:pt x="62" y="24"/>
                      <a:pt x="67" y="35"/>
                    </a:cubicBezTo>
                    <a:cubicBezTo>
                      <a:pt x="70" y="43"/>
                      <a:pt x="74" y="50"/>
                      <a:pt x="79" y="58"/>
                    </a:cubicBezTo>
                    <a:close/>
                  </a:path>
                </a:pathLst>
              </a:cu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5">
                <a:extLst>
                  <a:ext uri="{FF2B5EF4-FFF2-40B4-BE49-F238E27FC236}">
                    <a16:creationId xmlns="" xmlns:a16="http://schemas.microsoft.com/office/drawing/2014/main" id="{0CA7A612-AAD5-4B6B-A2DE-C7CFE2730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234" y="3795274"/>
                <a:ext cx="2167746" cy="2152123"/>
              </a:xfrm>
              <a:custGeom>
                <a:avLst/>
                <a:gdLst>
                  <a:gd name="T0" fmla="*/ 45 w 276"/>
                  <a:gd name="T1" fmla="*/ 92 h 274"/>
                  <a:gd name="T2" fmla="*/ 57 w 276"/>
                  <a:gd name="T3" fmla="*/ 111 h 274"/>
                  <a:gd name="T4" fmla="*/ 116 w 276"/>
                  <a:gd name="T5" fmla="*/ 115 h 274"/>
                  <a:gd name="T6" fmla="*/ 116 w 276"/>
                  <a:gd name="T7" fmla="*/ 64 h 274"/>
                  <a:gd name="T8" fmla="*/ 96 w 276"/>
                  <a:gd name="T9" fmla="*/ 49 h 274"/>
                  <a:gd name="T10" fmla="*/ 91 w 276"/>
                  <a:gd name="T11" fmla="*/ 47 h 274"/>
                  <a:gd name="T12" fmla="*/ 139 w 276"/>
                  <a:gd name="T13" fmla="*/ 0 h 274"/>
                  <a:gd name="T14" fmla="*/ 193 w 276"/>
                  <a:gd name="T15" fmla="*/ 54 h 274"/>
                  <a:gd name="T16" fmla="*/ 196 w 276"/>
                  <a:gd name="T17" fmla="*/ 57 h 274"/>
                  <a:gd name="T18" fmla="*/ 207 w 276"/>
                  <a:gd name="T19" fmla="*/ 36 h 274"/>
                  <a:gd name="T20" fmla="*/ 227 w 276"/>
                  <a:gd name="T21" fmla="*/ 16 h 274"/>
                  <a:gd name="T22" fmla="*/ 253 w 276"/>
                  <a:gd name="T23" fmla="*/ 20 h 274"/>
                  <a:gd name="T24" fmla="*/ 260 w 276"/>
                  <a:gd name="T25" fmla="*/ 46 h 274"/>
                  <a:gd name="T26" fmla="*/ 237 w 276"/>
                  <a:gd name="T27" fmla="*/ 69 h 274"/>
                  <a:gd name="T28" fmla="*/ 218 w 276"/>
                  <a:gd name="T29" fmla="*/ 79 h 274"/>
                  <a:gd name="T30" fmla="*/ 276 w 276"/>
                  <a:gd name="T31" fmla="*/ 137 h 274"/>
                  <a:gd name="T32" fmla="*/ 261 w 276"/>
                  <a:gd name="T33" fmla="*/ 152 h 274"/>
                  <a:gd name="T34" fmla="*/ 220 w 276"/>
                  <a:gd name="T35" fmla="*/ 192 h 274"/>
                  <a:gd name="T36" fmla="*/ 221 w 276"/>
                  <a:gd name="T37" fmla="*/ 198 h 274"/>
                  <a:gd name="T38" fmla="*/ 248 w 276"/>
                  <a:gd name="T39" fmla="*/ 213 h 274"/>
                  <a:gd name="T40" fmla="*/ 253 w 276"/>
                  <a:gd name="T41" fmla="*/ 254 h 274"/>
                  <a:gd name="T42" fmla="*/ 213 w 276"/>
                  <a:gd name="T43" fmla="*/ 250 h 274"/>
                  <a:gd name="T44" fmla="*/ 199 w 276"/>
                  <a:gd name="T45" fmla="*/ 225 h 274"/>
                  <a:gd name="T46" fmla="*/ 195 w 276"/>
                  <a:gd name="T47" fmla="*/ 218 h 274"/>
                  <a:gd name="T48" fmla="*/ 178 w 276"/>
                  <a:gd name="T49" fmla="*/ 234 h 274"/>
                  <a:gd name="T50" fmla="*/ 141 w 276"/>
                  <a:gd name="T51" fmla="*/ 272 h 274"/>
                  <a:gd name="T52" fmla="*/ 135 w 276"/>
                  <a:gd name="T53" fmla="*/ 272 h 274"/>
                  <a:gd name="T54" fmla="*/ 92 w 276"/>
                  <a:gd name="T55" fmla="*/ 229 h 274"/>
                  <a:gd name="T56" fmla="*/ 91 w 276"/>
                  <a:gd name="T57" fmla="*/ 227 h 274"/>
                  <a:gd name="T58" fmla="*/ 108 w 276"/>
                  <a:gd name="T59" fmla="*/ 219 h 274"/>
                  <a:gd name="T60" fmla="*/ 128 w 276"/>
                  <a:gd name="T61" fmla="*/ 174 h 274"/>
                  <a:gd name="T62" fmla="*/ 78 w 276"/>
                  <a:gd name="T63" fmla="*/ 149 h 274"/>
                  <a:gd name="T64" fmla="*/ 52 w 276"/>
                  <a:gd name="T65" fmla="*/ 176 h 274"/>
                  <a:gd name="T66" fmla="*/ 48 w 276"/>
                  <a:gd name="T67" fmla="*/ 184 h 274"/>
                  <a:gd name="T68" fmla="*/ 30 w 276"/>
                  <a:gd name="T69" fmla="*/ 166 h 274"/>
                  <a:gd name="T70" fmla="*/ 4 w 276"/>
                  <a:gd name="T71" fmla="*/ 140 h 274"/>
                  <a:gd name="T72" fmla="*/ 3 w 276"/>
                  <a:gd name="T73" fmla="*/ 135 h 274"/>
                  <a:gd name="T74" fmla="*/ 45 w 276"/>
                  <a:gd name="T75" fmla="*/ 9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6" h="274">
                    <a:moveTo>
                      <a:pt x="45" y="92"/>
                    </a:moveTo>
                    <a:cubicBezTo>
                      <a:pt x="50" y="99"/>
                      <a:pt x="53" y="106"/>
                      <a:pt x="57" y="111"/>
                    </a:cubicBezTo>
                    <a:cubicBezTo>
                      <a:pt x="72" y="129"/>
                      <a:pt x="99" y="133"/>
                      <a:pt x="116" y="115"/>
                    </a:cubicBezTo>
                    <a:cubicBezTo>
                      <a:pt x="129" y="102"/>
                      <a:pt x="129" y="79"/>
                      <a:pt x="116" y="64"/>
                    </a:cubicBezTo>
                    <a:cubicBezTo>
                      <a:pt x="110" y="57"/>
                      <a:pt x="103" y="53"/>
                      <a:pt x="96" y="49"/>
                    </a:cubicBezTo>
                    <a:cubicBezTo>
                      <a:pt x="94" y="48"/>
                      <a:pt x="93" y="48"/>
                      <a:pt x="91" y="47"/>
                    </a:cubicBezTo>
                    <a:cubicBezTo>
                      <a:pt x="106" y="32"/>
                      <a:pt x="139" y="0"/>
                      <a:pt x="139" y="0"/>
                    </a:cubicBezTo>
                    <a:cubicBezTo>
                      <a:pt x="141" y="3"/>
                      <a:pt x="181" y="42"/>
                      <a:pt x="193" y="54"/>
                    </a:cubicBezTo>
                    <a:cubicBezTo>
                      <a:pt x="193" y="55"/>
                      <a:pt x="194" y="56"/>
                      <a:pt x="196" y="57"/>
                    </a:cubicBezTo>
                    <a:cubicBezTo>
                      <a:pt x="200" y="50"/>
                      <a:pt x="204" y="43"/>
                      <a:pt x="207" y="36"/>
                    </a:cubicBezTo>
                    <a:cubicBezTo>
                      <a:pt x="211" y="27"/>
                      <a:pt x="217" y="19"/>
                      <a:pt x="227" y="16"/>
                    </a:cubicBezTo>
                    <a:cubicBezTo>
                      <a:pt x="236" y="12"/>
                      <a:pt x="245" y="13"/>
                      <a:pt x="253" y="20"/>
                    </a:cubicBezTo>
                    <a:cubicBezTo>
                      <a:pt x="261" y="26"/>
                      <a:pt x="263" y="35"/>
                      <a:pt x="260" y="46"/>
                    </a:cubicBezTo>
                    <a:cubicBezTo>
                      <a:pt x="257" y="58"/>
                      <a:pt x="248" y="64"/>
                      <a:pt x="237" y="69"/>
                    </a:cubicBezTo>
                    <a:cubicBezTo>
                      <a:pt x="231" y="72"/>
                      <a:pt x="225" y="76"/>
                      <a:pt x="218" y="79"/>
                    </a:cubicBezTo>
                    <a:cubicBezTo>
                      <a:pt x="237" y="99"/>
                      <a:pt x="256" y="117"/>
                      <a:pt x="276" y="137"/>
                    </a:cubicBezTo>
                    <a:cubicBezTo>
                      <a:pt x="270" y="142"/>
                      <a:pt x="266" y="147"/>
                      <a:pt x="261" y="152"/>
                    </a:cubicBezTo>
                    <a:cubicBezTo>
                      <a:pt x="247" y="166"/>
                      <a:pt x="234" y="179"/>
                      <a:pt x="220" y="192"/>
                    </a:cubicBezTo>
                    <a:cubicBezTo>
                      <a:pt x="217" y="195"/>
                      <a:pt x="218" y="197"/>
                      <a:pt x="221" y="198"/>
                    </a:cubicBezTo>
                    <a:cubicBezTo>
                      <a:pt x="230" y="203"/>
                      <a:pt x="240" y="207"/>
                      <a:pt x="248" y="213"/>
                    </a:cubicBezTo>
                    <a:cubicBezTo>
                      <a:pt x="262" y="222"/>
                      <a:pt x="265" y="244"/>
                      <a:pt x="253" y="254"/>
                    </a:cubicBezTo>
                    <a:cubicBezTo>
                      <a:pt x="242" y="266"/>
                      <a:pt x="223" y="263"/>
                      <a:pt x="213" y="250"/>
                    </a:cubicBezTo>
                    <a:cubicBezTo>
                      <a:pt x="207" y="242"/>
                      <a:pt x="203" y="233"/>
                      <a:pt x="199" y="225"/>
                    </a:cubicBezTo>
                    <a:cubicBezTo>
                      <a:pt x="197" y="223"/>
                      <a:pt x="196" y="221"/>
                      <a:pt x="195" y="218"/>
                    </a:cubicBezTo>
                    <a:cubicBezTo>
                      <a:pt x="189" y="224"/>
                      <a:pt x="184" y="229"/>
                      <a:pt x="178" y="234"/>
                    </a:cubicBezTo>
                    <a:cubicBezTo>
                      <a:pt x="166" y="247"/>
                      <a:pt x="153" y="259"/>
                      <a:pt x="141" y="272"/>
                    </a:cubicBezTo>
                    <a:cubicBezTo>
                      <a:pt x="139" y="274"/>
                      <a:pt x="137" y="274"/>
                      <a:pt x="135" y="272"/>
                    </a:cubicBezTo>
                    <a:cubicBezTo>
                      <a:pt x="121" y="258"/>
                      <a:pt x="107" y="243"/>
                      <a:pt x="92" y="229"/>
                    </a:cubicBezTo>
                    <a:cubicBezTo>
                      <a:pt x="92" y="229"/>
                      <a:pt x="92" y="228"/>
                      <a:pt x="91" y="227"/>
                    </a:cubicBezTo>
                    <a:cubicBezTo>
                      <a:pt x="97" y="225"/>
                      <a:pt x="102" y="222"/>
                      <a:pt x="108" y="219"/>
                    </a:cubicBezTo>
                    <a:cubicBezTo>
                      <a:pt x="123" y="210"/>
                      <a:pt x="132" y="191"/>
                      <a:pt x="128" y="174"/>
                    </a:cubicBezTo>
                    <a:cubicBezTo>
                      <a:pt x="123" y="151"/>
                      <a:pt x="100" y="141"/>
                      <a:pt x="78" y="149"/>
                    </a:cubicBezTo>
                    <a:cubicBezTo>
                      <a:pt x="65" y="154"/>
                      <a:pt x="58" y="164"/>
                      <a:pt x="52" y="176"/>
                    </a:cubicBezTo>
                    <a:cubicBezTo>
                      <a:pt x="51" y="178"/>
                      <a:pt x="49" y="181"/>
                      <a:pt x="48" y="184"/>
                    </a:cubicBezTo>
                    <a:cubicBezTo>
                      <a:pt x="41" y="178"/>
                      <a:pt x="35" y="172"/>
                      <a:pt x="30" y="166"/>
                    </a:cubicBezTo>
                    <a:cubicBezTo>
                      <a:pt x="21" y="158"/>
                      <a:pt x="12" y="149"/>
                      <a:pt x="4" y="140"/>
                    </a:cubicBezTo>
                    <a:cubicBezTo>
                      <a:pt x="2" y="139"/>
                      <a:pt x="0" y="137"/>
                      <a:pt x="3" y="135"/>
                    </a:cubicBezTo>
                    <a:cubicBezTo>
                      <a:pt x="17" y="121"/>
                      <a:pt x="31" y="106"/>
                      <a:pt x="45" y="92"/>
                    </a:cubicBezTo>
                    <a:close/>
                  </a:path>
                </a:pathLst>
              </a:custGeom>
              <a:solidFill>
                <a:srgbClr val="42AF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6">
                <a:extLst>
                  <a:ext uri="{FF2B5EF4-FFF2-40B4-BE49-F238E27FC236}">
                    <a16:creationId xmlns="" xmlns:a16="http://schemas.microsoft.com/office/drawing/2014/main" id="{D5045BD9-EB3D-4394-AF53-2F2B5F80D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234" y="1506364"/>
                <a:ext cx="2152123" cy="2152123"/>
              </a:xfrm>
              <a:custGeom>
                <a:avLst/>
                <a:gdLst>
                  <a:gd name="T0" fmla="*/ 216 w 274"/>
                  <a:gd name="T1" fmla="*/ 79 h 274"/>
                  <a:gd name="T2" fmla="*/ 234 w 274"/>
                  <a:gd name="T3" fmla="*/ 98 h 274"/>
                  <a:gd name="T4" fmla="*/ 270 w 274"/>
                  <a:gd name="T5" fmla="*/ 134 h 274"/>
                  <a:gd name="T6" fmla="*/ 274 w 274"/>
                  <a:gd name="T7" fmla="*/ 138 h 274"/>
                  <a:gd name="T8" fmla="*/ 227 w 274"/>
                  <a:gd name="T9" fmla="*/ 184 h 274"/>
                  <a:gd name="T10" fmla="*/ 226 w 274"/>
                  <a:gd name="T11" fmla="*/ 184 h 274"/>
                  <a:gd name="T12" fmla="*/ 214 w 274"/>
                  <a:gd name="T13" fmla="*/ 163 h 274"/>
                  <a:gd name="T14" fmla="*/ 171 w 274"/>
                  <a:gd name="T15" fmla="*/ 146 h 274"/>
                  <a:gd name="T16" fmla="*/ 144 w 274"/>
                  <a:gd name="T17" fmla="*/ 187 h 274"/>
                  <a:gd name="T18" fmla="*/ 174 w 274"/>
                  <a:gd name="T19" fmla="*/ 223 h 274"/>
                  <a:gd name="T20" fmla="*/ 183 w 274"/>
                  <a:gd name="T21" fmla="*/ 227 h 274"/>
                  <a:gd name="T22" fmla="*/ 136 w 274"/>
                  <a:gd name="T23" fmla="*/ 274 h 274"/>
                  <a:gd name="T24" fmla="*/ 90 w 274"/>
                  <a:gd name="T25" fmla="*/ 228 h 274"/>
                  <a:gd name="T26" fmla="*/ 105 w 274"/>
                  <a:gd name="T27" fmla="*/ 220 h 274"/>
                  <a:gd name="T28" fmla="*/ 124 w 274"/>
                  <a:gd name="T29" fmla="*/ 172 h 274"/>
                  <a:gd name="T30" fmla="*/ 95 w 274"/>
                  <a:gd name="T31" fmla="*/ 148 h 274"/>
                  <a:gd name="T32" fmla="*/ 50 w 274"/>
                  <a:gd name="T33" fmla="*/ 176 h 274"/>
                  <a:gd name="T34" fmla="*/ 46 w 274"/>
                  <a:gd name="T35" fmla="*/ 183 h 274"/>
                  <a:gd name="T36" fmla="*/ 0 w 274"/>
                  <a:gd name="T37" fmla="*/ 136 h 274"/>
                  <a:gd name="T38" fmla="*/ 57 w 274"/>
                  <a:gd name="T39" fmla="*/ 80 h 274"/>
                  <a:gd name="T40" fmla="*/ 40 w 274"/>
                  <a:gd name="T41" fmla="*/ 70 h 274"/>
                  <a:gd name="T42" fmla="*/ 25 w 274"/>
                  <a:gd name="T43" fmla="*/ 63 h 274"/>
                  <a:gd name="T44" fmla="*/ 12 w 274"/>
                  <a:gd name="T45" fmla="*/ 31 h 274"/>
                  <a:gd name="T46" fmla="*/ 43 w 274"/>
                  <a:gd name="T47" fmla="*/ 14 h 274"/>
                  <a:gd name="T48" fmla="*/ 67 w 274"/>
                  <a:gd name="T49" fmla="*/ 37 h 274"/>
                  <a:gd name="T50" fmla="*/ 77 w 274"/>
                  <a:gd name="T51" fmla="*/ 57 h 274"/>
                  <a:gd name="T52" fmla="*/ 134 w 274"/>
                  <a:gd name="T53" fmla="*/ 0 h 274"/>
                  <a:gd name="T54" fmla="*/ 194 w 274"/>
                  <a:gd name="T55" fmla="*/ 59 h 274"/>
                  <a:gd name="T56" fmla="*/ 202 w 274"/>
                  <a:gd name="T57" fmla="*/ 44 h 274"/>
                  <a:gd name="T58" fmla="*/ 211 w 274"/>
                  <a:gd name="T59" fmla="*/ 28 h 274"/>
                  <a:gd name="T60" fmla="*/ 246 w 274"/>
                  <a:gd name="T61" fmla="*/ 14 h 274"/>
                  <a:gd name="T62" fmla="*/ 261 w 274"/>
                  <a:gd name="T63" fmla="*/ 43 h 274"/>
                  <a:gd name="T64" fmla="*/ 239 w 274"/>
                  <a:gd name="T65" fmla="*/ 67 h 274"/>
                  <a:gd name="T66" fmla="*/ 216 w 274"/>
                  <a:gd name="T67" fmla="*/ 7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74">
                    <a:moveTo>
                      <a:pt x="216" y="79"/>
                    </a:moveTo>
                    <a:cubicBezTo>
                      <a:pt x="222" y="86"/>
                      <a:pt x="228" y="92"/>
                      <a:pt x="234" y="98"/>
                    </a:cubicBezTo>
                    <a:cubicBezTo>
                      <a:pt x="246" y="110"/>
                      <a:pt x="258" y="122"/>
                      <a:pt x="270" y="134"/>
                    </a:cubicBezTo>
                    <a:cubicBezTo>
                      <a:pt x="272" y="136"/>
                      <a:pt x="274" y="138"/>
                      <a:pt x="274" y="138"/>
                    </a:cubicBezTo>
                    <a:cubicBezTo>
                      <a:pt x="274" y="138"/>
                      <a:pt x="242" y="169"/>
                      <a:pt x="227" y="184"/>
                    </a:cubicBezTo>
                    <a:cubicBezTo>
                      <a:pt x="227" y="184"/>
                      <a:pt x="227" y="184"/>
                      <a:pt x="226" y="184"/>
                    </a:cubicBezTo>
                    <a:cubicBezTo>
                      <a:pt x="222" y="177"/>
                      <a:pt x="218" y="170"/>
                      <a:pt x="214" y="163"/>
                    </a:cubicBezTo>
                    <a:cubicBezTo>
                      <a:pt x="204" y="149"/>
                      <a:pt x="186" y="142"/>
                      <a:pt x="171" y="146"/>
                    </a:cubicBezTo>
                    <a:cubicBezTo>
                      <a:pt x="152" y="151"/>
                      <a:pt x="141" y="168"/>
                      <a:pt x="144" y="187"/>
                    </a:cubicBezTo>
                    <a:cubicBezTo>
                      <a:pt x="147" y="205"/>
                      <a:pt x="159" y="215"/>
                      <a:pt x="174" y="223"/>
                    </a:cubicBezTo>
                    <a:cubicBezTo>
                      <a:pt x="177" y="224"/>
                      <a:pt x="180" y="226"/>
                      <a:pt x="183" y="227"/>
                    </a:cubicBezTo>
                    <a:cubicBezTo>
                      <a:pt x="167" y="243"/>
                      <a:pt x="151" y="259"/>
                      <a:pt x="136" y="274"/>
                    </a:cubicBezTo>
                    <a:cubicBezTo>
                      <a:pt x="121" y="259"/>
                      <a:pt x="106" y="244"/>
                      <a:pt x="90" y="228"/>
                    </a:cubicBezTo>
                    <a:cubicBezTo>
                      <a:pt x="95" y="226"/>
                      <a:pt x="100" y="223"/>
                      <a:pt x="105" y="220"/>
                    </a:cubicBezTo>
                    <a:cubicBezTo>
                      <a:pt x="122" y="210"/>
                      <a:pt x="130" y="191"/>
                      <a:pt x="124" y="172"/>
                    </a:cubicBezTo>
                    <a:cubicBezTo>
                      <a:pt x="121" y="160"/>
                      <a:pt x="107" y="149"/>
                      <a:pt x="95" y="148"/>
                    </a:cubicBezTo>
                    <a:cubicBezTo>
                      <a:pt x="74" y="146"/>
                      <a:pt x="60" y="156"/>
                      <a:pt x="50" y="176"/>
                    </a:cubicBezTo>
                    <a:cubicBezTo>
                      <a:pt x="49" y="178"/>
                      <a:pt x="47" y="181"/>
                      <a:pt x="46" y="183"/>
                    </a:cubicBezTo>
                    <a:cubicBezTo>
                      <a:pt x="31" y="167"/>
                      <a:pt x="15" y="152"/>
                      <a:pt x="0" y="136"/>
                    </a:cubicBezTo>
                    <a:cubicBezTo>
                      <a:pt x="18" y="118"/>
                      <a:pt x="37" y="99"/>
                      <a:pt x="57" y="80"/>
                    </a:cubicBezTo>
                    <a:cubicBezTo>
                      <a:pt x="50" y="76"/>
                      <a:pt x="45" y="73"/>
                      <a:pt x="40" y="70"/>
                    </a:cubicBezTo>
                    <a:cubicBezTo>
                      <a:pt x="35" y="68"/>
                      <a:pt x="30" y="66"/>
                      <a:pt x="25" y="63"/>
                    </a:cubicBezTo>
                    <a:cubicBezTo>
                      <a:pt x="14" y="55"/>
                      <a:pt x="9" y="44"/>
                      <a:pt x="12" y="31"/>
                    </a:cubicBezTo>
                    <a:cubicBezTo>
                      <a:pt x="15" y="17"/>
                      <a:pt x="30" y="10"/>
                      <a:pt x="43" y="14"/>
                    </a:cubicBezTo>
                    <a:cubicBezTo>
                      <a:pt x="55" y="17"/>
                      <a:pt x="62" y="26"/>
                      <a:pt x="67" y="37"/>
                    </a:cubicBezTo>
                    <a:cubicBezTo>
                      <a:pt x="70" y="44"/>
                      <a:pt x="74" y="50"/>
                      <a:pt x="77" y="57"/>
                    </a:cubicBezTo>
                    <a:cubicBezTo>
                      <a:pt x="95" y="39"/>
                      <a:pt x="116" y="19"/>
                      <a:pt x="134" y="0"/>
                    </a:cubicBezTo>
                    <a:cubicBezTo>
                      <a:pt x="145" y="11"/>
                      <a:pt x="194" y="59"/>
                      <a:pt x="194" y="59"/>
                    </a:cubicBezTo>
                    <a:cubicBezTo>
                      <a:pt x="194" y="59"/>
                      <a:pt x="200" y="49"/>
                      <a:pt x="202" y="44"/>
                    </a:cubicBezTo>
                    <a:cubicBezTo>
                      <a:pt x="205" y="39"/>
                      <a:pt x="208" y="33"/>
                      <a:pt x="211" y="28"/>
                    </a:cubicBezTo>
                    <a:cubicBezTo>
                      <a:pt x="218" y="15"/>
                      <a:pt x="234" y="10"/>
                      <a:pt x="246" y="14"/>
                    </a:cubicBezTo>
                    <a:cubicBezTo>
                      <a:pt x="257" y="19"/>
                      <a:pt x="263" y="30"/>
                      <a:pt x="261" y="43"/>
                    </a:cubicBezTo>
                    <a:cubicBezTo>
                      <a:pt x="258" y="55"/>
                      <a:pt x="250" y="62"/>
                      <a:pt x="239" y="67"/>
                    </a:cubicBezTo>
                    <a:cubicBezTo>
                      <a:pt x="231" y="71"/>
                      <a:pt x="224" y="75"/>
                      <a:pt x="216" y="79"/>
                    </a:cubicBezTo>
                    <a:close/>
                  </a:path>
                </a:pathLst>
              </a:custGeom>
              <a:solidFill>
                <a:srgbClr val="CB1B4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F363F73B-FCFF-45AF-9844-E45C003FBB3A}"/>
                </a:ext>
              </a:extLst>
            </p:cNvPr>
            <p:cNvSpPr txBox="1"/>
            <p:nvPr/>
          </p:nvSpPr>
          <p:spPr>
            <a:xfrm>
              <a:off x="300317" y="4356399"/>
              <a:ext cx="40933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Социальные сервисы досуговой 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занятости 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(площадки для занятия адаптивной физической культурой и спортом (плавание, верховая езда, бочче, лыжи, </a:t>
              </a:r>
              <a:r>
                <a:rPr lang="ru-RU" sz="1400" kern="0" dirty="0" err="1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снегоступинг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легкая атлетика т т.п.), площадки для занятия творчеством  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Rectangle 1">
              <a:extLst>
                <a:ext uri="{FF2B5EF4-FFF2-40B4-BE49-F238E27FC236}">
                  <a16:creationId xmlns="" xmlns:a16="http://schemas.microsoft.com/office/drawing/2014/main" id="{0B7FFB8B-046C-42E6-8DAC-F3D090B92E10}"/>
                </a:ext>
              </a:extLst>
            </p:cNvPr>
            <p:cNvSpPr/>
            <p:nvPr/>
          </p:nvSpPr>
          <p:spPr>
            <a:xfrm>
              <a:off x="394283" y="1437905"/>
              <a:ext cx="3852000" cy="72000"/>
            </a:xfrm>
            <a:prstGeom prst="rect">
              <a:avLst/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">
              <a:extLst>
                <a:ext uri="{FF2B5EF4-FFF2-40B4-BE49-F238E27FC236}">
                  <a16:creationId xmlns="" xmlns:a16="http://schemas.microsoft.com/office/drawing/2014/main" id="{859A254B-3AD9-4711-A1D4-C903831287DD}"/>
                </a:ext>
              </a:extLst>
            </p:cNvPr>
            <p:cNvSpPr/>
            <p:nvPr/>
          </p:nvSpPr>
          <p:spPr>
            <a:xfrm>
              <a:off x="394282" y="4200205"/>
              <a:ext cx="3852000" cy="72000"/>
            </a:xfrm>
            <a:prstGeom prst="rect">
              <a:avLst/>
            </a:prstGeom>
            <a:solidFill>
              <a:srgbClr val="074D6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4B718389-B036-4067-8B3C-44445CA4D57C}"/>
                </a:ext>
              </a:extLst>
            </p:cNvPr>
            <p:cNvSpPr txBox="1"/>
            <p:nvPr/>
          </p:nvSpPr>
          <p:spPr>
            <a:xfrm>
              <a:off x="7888622" y="1642162"/>
              <a:ext cx="39985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Программа </a:t>
              </a: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социально-бытовой адаптации и социально-трудовой 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ориентации.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lvl="0" algn="just">
                <a:defRPr/>
              </a:pP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Организация рабочих мест 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979E66E9-0B51-4709-90AE-2D130933F07C}"/>
                </a:ext>
              </a:extLst>
            </p:cNvPr>
            <p:cNvSpPr txBox="1"/>
            <p:nvPr/>
          </p:nvSpPr>
          <p:spPr>
            <a:xfrm>
              <a:off x="8003098" y="4363505"/>
              <a:ext cx="37375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Учебная </a:t>
              </a: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тренировочная 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квартира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Сопровождаемое проживание в условиях тренировочной квартиры, расположенной в жилом доме, а также в условиях квартир/домов, принадлежащих воспитанникам учреждений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tangle 16">
              <a:extLst>
                <a:ext uri="{FF2B5EF4-FFF2-40B4-BE49-F238E27FC236}">
                  <a16:creationId xmlns="" xmlns:a16="http://schemas.microsoft.com/office/drawing/2014/main" id="{E08443D3-8BD1-4B2A-8047-37E5CE0F906D}"/>
                </a:ext>
              </a:extLst>
            </p:cNvPr>
            <p:cNvSpPr/>
            <p:nvPr/>
          </p:nvSpPr>
          <p:spPr>
            <a:xfrm>
              <a:off x="7888622" y="1437905"/>
              <a:ext cx="3852000" cy="72000"/>
            </a:xfrm>
            <a:prstGeom prst="rect">
              <a:avLst/>
            </a:prstGeom>
            <a:solidFill>
              <a:srgbClr val="FCB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7">
              <a:extLst>
                <a:ext uri="{FF2B5EF4-FFF2-40B4-BE49-F238E27FC236}">
                  <a16:creationId xmlns="" xmlns:a16="http://schemas.microsoft.com/office/drawing/2014/main" id="{F251E839-43DB-4162-9FBD-EA1221AF9AE0}"/>
                </a:ext>
              </a:extLst>
            </p:cNvPr>
            <p:cNvSpPr/>
            <p:nvPr/>
          </p:nvSpPr>
          <p:spPr>
            <a:xfrm>
              <a:off x="7888622" y="4128205"/>
              <a:ext cx="3852000" cy="72000"/>
            </a:xfrm>
            <a:prstGeom prst="rect">
              <a:avLst/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277090" y="1507514"/>
              <a:ext cx="4093319" cy="2166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  <a:tabLst>
                  <a:tab pos="405765" algn="l"/>
                  <a:tab pos="630555" algn="l"/>
                </a:tabLst>
              </a:pP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оциальный </a:t>
              </a: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проект «Могу жить самостоятельно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», 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имеющий своей целью 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создание модели поддерживаемого проживания инвалидов: социализация и интеграция молодых инвалидов - выпускников детских домов-интернатов для умственно отсталых детей, улучшение качества их жизни, создание им равных с другими гражданами возможностей участия в жизни 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общества</a:t>
              </a:r>
              <a:endParaRPr lang="ru-RU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0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Группа 81"/>
          <p:cNvGrpSpPr/>
          <p:nvPr/>
        </p:nvGrpSpPr>
        <p:grpSpPr>
          <a:xfrm>
            <a:off x="788167" y="921527"/>
            <a:ext cx="5435388" cy="2757684"/>
            <a:chOff x="-610040" y="1422229"/>
            <a:chExt cx="7892388" cy="4247999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-610040" y="1917889"/>
              <a:ext cx="7892388" cy="3752339"/>
              <a:chOff x="428356" y="1544621"/>
              <a:chExt cx="11366500" cy="5147177"/>
            </a:xfrm>
          </p:grpSpPr>
          <p:sp>
            <p:nvSpPr>
              <p:cNvPr id="159" name="Block Arc 1">
                <a:extLst>
                  <a:ext uri="{FF2B5EF4-FFF2-40B4-BE49-F238E27FC236}">
                    <a16:creationId xmlns="" xmlns:a16="http://schemas.microsoft.com/office/drawing/2014/main" id="{4321184B-F986-4531-838C-722CDB451577}"/>
                  </a:ext>
                </a:extLst>
              </p:cNvPr>
              <p:cNvSpPr/>
              <p:nvPr/>
            </p:nvSpPr>
            <p:spPr>
              <a:xfrm>
                <a:off x="1617026" y="4351517"/>
                <a:ext cx="1342664" cy="1342664"/>
              </a:xfrm>
              <a:prstGeom prst="blockArc">
                <a:avLst/>
              </a:prstGeom>
              <a:solidFill>
                <a:srgbClr val="C2C9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="" xmlns:a16="http://schemas.microsoft.com/office/drawing/2014/main" id="{DAE64F77-36F6-426A-9938-2FB7029F24C3}"/>
                  </a:ext>
                </a:extLst>
              </p:cNvPr>
              <p:cNvSpPr txBox="1"/>
              <p:nvPr/>
            </p:nvSpPr>
            <p:spPr>
              <a:xfrm>
                <a:off x="428356" y="6322466"/>
                <a:ext cx="11366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www.yourwebsite.com</a:t>
                </a:r>
              </a:p>
            </p:txBody>
          </p:sp>
          <p:sp>
            <p:nvSpPr>
              <p:cNvPr id="161" name="Arrow: Chevron 2">
                <a:extLst>
                  <a:ext uri="{FF2B5EF4-FFF2-40B4-BE49-F238E27FC236}">
                    <a16:creationId xmlns="" xmlns:a16="http://schemas.microsoft.com/office/drawing/2014/main" id="{C92E9D16-D7DC-40F7-961D-A8D5E6B8BEA1}"/>
                  </a:ext>
                </a:extLst>
              </p:cNvPr>
              <p:cNvSpPr/>
              <p:nvPr/>
            </p:nvSpPr>
            <p:spPr>
              <a:xfrm rot="16200000">
                <a:off x="1332706" y="5728794"/>
                <a:ext cx="904772" cy="336129"/>
              </a:xfrm>
              <a:prstGeom prst="chevron">
                <a:avLst/>
              </a:prstGeom>
              <a:solidFill>
                <a:srgbClr val="C2C9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ectangle 3">
                <a:extLst>
                  <a:ext uri="{FF2B5EF4-FFF2-40B4-BE49-F238E27FC236}">
                    <a16:creationId xmlns="" xmlns:a16="http://schemas.microsoft.com/office/drawing/2014/main" id="{A5493524-682D-437E-916B-609DB5E371BD}"/>
                  </a:ext>
                </a:extLst>
              </p:cNvPr>
              <p:cNvSpPr/>
              <p:nvPr/>
            </p:nvSpPr>
            <p:spPr>
              <a:xfrm>
                <a:off x="1617026" y="4993981"/>
                <a:ext cx="336130" cy="700199"/>
              </a:xfrm>
              <a:prstGeom prst="rect">
                <a:avLst/>
              </a:prstGeom>
              <a:solidFill>
                <a:srgbClr val="C2C9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Block Arc 6">
                <a:extLst>
                  <a:ext uri="{FF2B5EF4-FFF2-40B4-BE49-F238E27FC236}">
                    <a16:creationId xmlns="" xmlns:a16="http://schemas.microsoft.com/office/drawing/2014/main" id="{F0B75F94-4148-45E5-A894-066E8CD0D0A4}"/>
                  </a:ext>
                </a:extLst>
              </p:cNvPr>
              <p:cNvSpPr/>
              <p:nvPr/>
            </p:nvSpPr>
            <p:spPr>
              <a:xfrm rot="10800000">
                <a:off x="2623557" y="4155348"/>
                <a:ext cx="1301739" cy="1538830"/>
              </a:xfrm>
              <a:prstGeom prst="blockArc">
                <a:avLst/>
              </a:prstGeom>
              <a:solidFill>
                <a:srgbClr val="C2C9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7">
                <a:extLst>
                  <a:ext uri="{FF2B5EF4-FFF2-40B4-BE49-F238E27FC236}">
                    <a16:creationId xmlns="" xmlns:a16="http://schemas.microsoft.com/office/drawing/2014/main" id="{BF9450C8-A607-46F2-8189-B6F5E8F8341F}"/>
                  </a:ext>
                </a:extLst>
              </p:cNvPr>
              <p:cNvSpPr/>
              <p:nvPr/>
            </p:nvSpPr>
            <p:spPr>
              <a:xfrm>
                <a:off x="3589166" y="2295719"/>
                <a:ext cx="336131" cy="2686324"/>
              </a:xfrm>
              <a:prstGeom prst="rect">
                <a:avLst/>
              </a:prstGeom>
              <a:solidFill>
                <a:srgbClr val="C2C9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Block Arc 8">
                <a:extLst>
                  <a:ext uri="{FF2B5EF4-FFF2-40B4-BE49-F238E27FC236}">
                    <a16:creationId xmlns="" xmlns:a16="http://schemas.microsoft.com/office/drawing/2014/main" id="{3277358C-E71C-4850-8F11-49BE5203178D}"/>
                  </a:ext>
                </a:extLst>
              </p:cNvPr>
              <p:cNvSpPr/>
              <p:nvPr/>
            </p:nvSpPr>
            <p:spPr>
              <a:xfrm rot="5400000">
                <a:off x="3615375" y="1622354"/>
                <a:ext cx="1342664" cy="1392557"/>
              </a:xfrm>
              <a:prstGeom prst="blockArc">
                <a:avLst>
                  <a:gd name="adj1" fmla="val 5351396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9">
                <a:extLst>
                  <a:ext uri="{FF2B5EF4-FFF2-40B4-BE49-F238E27FC236}">
                    <a16:creationId xmlns="" xmlns:a16="http://schemas.microsoft.com/office/drawing/2014/main" id="{EF431708-DC1F-49E8-86E2-7BDA9FF3B2BD}"/>
                  </a:ext>
                </a:extLst>
              </p:cNvPr>
              <p:cNvSpPr/>
              <p:nvPr/>
            </p:nvSpPr>
            <p:spPr>
              <a:xfrm rot="5400000">
                <a:off x="3613104" y="2293182"/>
                <a:ext cx="336129" cy="1057442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Block Arc 10">
                <a:extLst>
                  <a:ext uri="{FF2B5EF4-FFF2-40B4-BE49-F238E27FC236}">
                    <a16:creationId xmlns="" xmlns:a16="http://schemas.microsoft.com/office/drawing/2014/main" id="{8ECDEB7F-08E9-4A45-ACE0-4F527758F09F}"/>
                  </a:ext>
                </a:extLst>
              </p:cNvPr>
              <p:cNvSpPr/>
              <p:nvPr/>
            </p:nvSpPr>
            <p:spPr>
              <a:xfrm rot="16200000">
                <a:off x="2601535" y="2634936"/>
                <a:ext cx="1362054" cy="1399860"/>
              </a:xfrm>
              <a:prstGeom prst="blockArc">
                <a:avLst>
                  <a:gd name="adj1" fmla="val 10821323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ectangle 11">
                <a:extLst>
                  <a:ext uri="{FF2B5EF4-FFF2-40B4-BE49-F238E27FC236}">
                    <a16:creationId xmlns="" xmlns:a16="http://schemas.microsoft.com/office/drawing/2014/main" id="{2E6939E1-92EC-4F94-A353-1F4CACB22D16}"/>
                  </a:ext>
                </a:extLst>
              </p:cNvPr>
              <p:cNvSpPr/>
              <p:nvPr/>
            </p:nvSpPr>
            <p:spPr>
              <a:xfrm rot="5400000">
                <a:off x="3933396" y="2966305"/>
                <a:ext cx="341684" cy="1757493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Block Arc 12">
                <a:extLst>
                  <a:ext uri="{FF2B5EF4-FFF2-40B4-BE49-F238E27FC236}">
                    <a16:creationId xmlns="" xmlns:a16="http://schemas.microsoft.com/office/drawing/2014/main" id="{1D640C50-5181-4D3E-AE28-748DB4285674}"/>
                  </a:ext>
                </a:extLst>
              </p:cNvPr>
              <p:cNvSpPr/>
              <p:nvPr/>
            </p:nvSpPr>
            <p:spPr>
              <a:xfrm rot="10800000">
                <a:off x="4162877" y="3674210"/>
                <a:ext cx="1539921" cy="1358096"/>
              </a:xfrm>
              <a:prstGeom prst="blockArc">
                <a:avLst>
                  <a:gd name="adj1" fmla="val 5575371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3">
                <a:extLst>
                  <a:ext uri="{FF2B5EF4-FFF2-40B4-BE49-F238E27FC236}">
                    <a16:creationId xmlns="" xmlns:a16="http://schemas.microsoft.com/office/drawing/2014/main" id="{D4326088-E80C-4B75-BA65-8A18C494CCCD}"/>
                  </a:ext>
                </a:extLst>
              </p:cNvPr>
              <p:cNvSpPr/>
              <p:nvPr/>
            </p:nvSpPr>
            <p:spPr>
              <a:xfrm>
                <a:off x="4160584" y="3711341"/>
                <a:ext cx="362927" cy="693952"/>
              </a:xfrm>
              <a:prstGeom prst="rect">
                <a:avLst/>
              </a:prstGeom>
              <a:solidFill>
                <a:srgbClr val="42AF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Block Arc 14">
                <a:extLst>
                  <a:ext uri="{FF2B5EF4-FFF2-40B4-BE49-F238E27FC236}">
                    <a16:creationId xmlns="" xmlns:a16="http://schemas.microsoft.com/office/drawing/2014/main" id="{5CAF9D37-F664-4263-BBFE-2068817A4CD4}"/>
                  </a:ext>
                </a:extLst>
              </p:cNvPr>
              <p:cNvSpPr/>
              <p:nvPr/>
            </p:nvSpPr>
            <p:spPr>
              <a:xfrm>
                <a:off x="4160584" y="3031151"/>
                <a:ext cx="1477760" cy="1458344"/>
              </a:xfrm>
              <a:prstGeom prst="blockArc">
                <a:avLst>
                  <a:gd name="adj1" fmla="val 10797373"/>
                  <a:gd name="adj2" fmla="val 16207220"/>
                  <a:gd name="adj3" fmla="val 25052"/>
                </a:avLst>
              </a:prstGeom>
              <a:solidFill>
                <a:srgbClr val="42AF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5">
                <a:extLst>
                  <a:ext uri="{FF2B5EF4-FFF2-40B4-BE49-F238E27FC236}">
                    <a16:creationId xmlns="" xmlns:a16="http://schemas.microsoft.com/office/drawing/2014/main" id="{DFC0086A-0E3A-4C16-B8D7-0CC437D438CA}"/>
                  </a:ext>
                </a:extLst>
              </p:cNvPr>
              <p:cNvSpPr/>
              <p:nvPr/>
            </p:nvSpPr>
            <p:spPr>
              <a:xfrm rot="5400000">
                <a:off x="5626536" y="2283199"/>
                <a:ext cx="350613" cy="1846516"/>
              </a:xfrm>
              <a:prstGeom prst="rect">
                <a:avLst/>
              </a:prstGeom>
              <a:solidFill>
                <a:srgbClr val="42AF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Block Arc 16">
                <a:extLst>
                  <a:ext uri="{FF2B5EF4-FFF2-40B4-BE49-F238E27FC236}">
                    <a16:creationId xmlns="" xmlns:a16="http://schemas.microsoft.com/office/drawing/2014/main" id="{E3C4336D-CE97-4242-8034-527959BE6B68}"/>
                  </a:ext>
                </a:extLst>
              </p:cNvPr>
              <p:cNvSpPr/>
              <p:nvPr/>
            </p:nvSpPr>
            <p:spPr>
              <a:xfrm rot="10800000">
                <a:off x="5944728" y="3029826"/>
                <a:ext cx="1451707" cy="1507656"/>
              </a:xfrm>
              <a:prstGeom prst="blockArc">
                <a:avLst>
                  <a:gd name="adj1" fmla="val 5536209"/>
                  <a:gd name="adj2" fmla="val 0"/>
                  <a:gd name="adj3" fmla="val 25000"/>
                </a:avLst>
              </a:prstGeom>
              <a:solidFill>
                <a:srgbClr val="42AFB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18">
                <a:extLst>
                  <a:ext uri="{FF2B5EF4-FFF2-40B4-BE49-F238E27FC236}">
                    <a16:creationId xmlns="" xmlns:a16="http://schemas.microsoft.com/office/drawing/2014/main" id="{79D03DAC-D094-4871-BD46-726BA1ED8F21}"/>
                  </a:ext>
                </a:extLst>
              </p:cNvPr>
              <p:cNvSpPr/>
              <p:nvPr/>
            </p:nvSpPr>
            <p:spPr>
              <a:xfrm>
                <a:off x="5944027" y="2303042"/>
                <a:ext cx="364095" cy="1487090"/>
              </a:xfrm>
              <a:prstGeom prst="rect">
                <a:avLst/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Block Arc 20">
                <a:extLst>
                  <a:ext uri="{FF2B5EF4-FFF2-40B4-BE49-F238E27FC236}">
                    <a16:creationId xmlns="" xmlns:a16="http://schemas.microsoft.com/office/drawing/2014/main" id="{4ED1C5C1-7C86-44E5-9778-834A38F43C05}"/>
                  </a:ext>
                </a:extLst>
              </p:cNvPr>
              <p:cNvSpPr/>
              <p:nvPr/>
            </p:nvSpPr>
            <p:spPr>
              <a:xfrm>
                <a:off x="5948967" y="1563773"/>
                <a:ext cx="1397942" cy="1552777"/>
              </a:xfrm>
              <a:prstGeom prst="blockArc">
                <a:avLst/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Block Arc 21">
                <a:extLst>
                  <a:ext uri="{FF2B5EF4-FFF2-40B4-BE49-F238E27FC236}">
                    <a16:creationId xmlns="" xmlns:a16="http://schemas.microsoft.com/office/drawing/2014/main" id="{ED6AD8CA-4483-43FA-86CA-D85E270FD1CE}"/>
                  </a:ext>
                </a:extLst>
              </p:cNvPr>
              <p:cNvSpPr/>
              <p:nvPr/>
            </p:nvSpPr>
            <p:spPr>
              <a:xfrm rot="10800000">
                <a:off x="7006771" y="1544621"/>
                <a:ext cx="1437411" cy="1538664"/>
              </a:xfrm>
              <a:prstGeom prst="blockArc">
                <a:avLst>
                  <a:gd name="adj1" fmla="val 10800000"/>
                  <a:gd name="adj2" fmla="val 29"/>
                  <a:gd name="adj3" fmla="val 24076"/>
                </a:avLst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Block Arc 23">
                <a:extLst>
                  <a:ext uri="{FF2B5EF4-FFF2-40B4-BE49-F238E27FC236}">
                    <a16:creationId xmlns="" xmlns:a16="http://schemas.microsoft.com/office/drawing/2014/main" id="{E7EBB778-1F6F-42D0-87F7-C454BE20C42B}"/>
                  </a:ext>
                </a:extLst>
              </p:cNvPr>
              <p:cNvSpPr/>
              <p:nvPr/>
            </p:nvSpPr>
            <p:spPr>
              <a:xfrm rot="16200000">
                <a:off x="8133833" y="1679246"/>
                <a:ext cx="1355521" cy="1419082"/>
              </a:xfrm>
              <a:prstGeom prst="blockArc">
                <a:avLst>
                  <a:gd name="adj1" fmla="val 16259643"/>
                  <a:gd name="adj2" fmla="val 0"/>
                  <a:gd name="adj3" fmla="val 25000"/>
                </a:avLst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Isosceles Triangle 4">
                <a:extLst>
                  <a:ext uri="{FF2B5EF4-FFF2-40B4-BE49-F238E27FC236}">
                    <a16:creationId xmlns="" xmlns:a16="http://schemas.microsoft.com/office/drawing/2014/main" id="{22E68197-D13C-4A7F-8257-3CD52EAA8FA6}"/>
                  </a:ext>
                </a:extLst>
              </p:cNvPr>
              <p:cNvSpPr/>
              <p:nvPr/>
            </p:nvSpPr>
            <p:spPr>
              <a:xfrm rot="5400000">
                <a:off x="9222562" y="1568899"/>
                <a:ext cx="678854" cy="668594"/>
              </a:xfrm>
              <a:prstGeom prst="triangle">
                <a:avLst/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Rectangle 28">
                <a:extLst>
                  <a:ext uri="{FF2B5EF4-FFF2-40B4-BE49-F238E27FC236}">
                    <a16:creationId xmlns="" xmlns:a16="http://schemas.microsoft.com/office/drawing/2014/main" id="{83137E3B-6D96-4B3F-906A-D85C3FB9F7F7}"/>
                  </a:ext>
                </a:extLst>
              </p:cNvPr>
              <p:cNvSpPr/>
              <p:nvPr/>
            </p:nvSpPr>
            <p:spPr>
              <a:xfrm rot="5400000">
                <a:off x="8961264" y="1531296"/>
                <a:ext cx="340736" cy="700200"/>
              </a:xfrm>
              <a:prstGeom prst="rect">
                <a:avLst/>
              </a:prstGeom>
              <a:solidFill>
                <a:srgbClr val="FCB4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653284" y="1422229"/>
              <a:ext cx="5181879" cy="2110914"/>
              <a:chOff x="653284" y="1422229"/>
              <a:chExt cx="5181879" cy="2110914"/>
            </a:xfrm>
          </p:grpSpPr>
          <p:grpSp>
            <p:nvGrpSpPr>
              <p:cNvPr id="124" name="Group 199"/>
              <p:cNvGrpSpPr>
                <a:grpSpLocks/>
              </p:cNvGrpSpPr>
              <p:nvPr/>
            </p:nvGrpSpPr>
            <p:grpSpPr bwMode="auto">
              <a:xfrm>
                <a:off x="5607486" y="1440918"/>
                <a:ext cx="227677" cy="512563"/>
                <a:chOff x="4292521" y="1299175"/>
                <a:chExt cx="623311" cy="1522771"/>
              </a:xfrm>
            </p:grpSpPr>
            <p:sp>
              <p:nvSpPr>
                <p:cNvPr id="151" name="Freeform 106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521" y="1602351"/>
                  <a:ext cx="623311" cy="1219595"/>
                </a:xfrm>
                <a:custGeom>
                  <a:avLst/>
                  <a:gdLst>
                    <a:gd name="T0" fmla="*/ 229 w 313"/>
                    <a:gd name="T1" fmla="*/ 96 h 594"/>
                    <a:gd name="T2" fmla="*/ 253 w 313"/>
                    <a:gd name="T3" fmla="*/ 294 h 594"/>
                    <a:gd name="T4" fmla="*/ 228 w 313"/>
                    <a:gd name="T5" fmla="*/ 326 h 594"/>
                    <a:gd name="T6" fmla="*/ 228 w 313"/>
                    <a:gd name="T7" fmla="*/ 553 h 594"/>
                    <a:gd name="T8" fmla="*/ 191 w 313"/>
                    <a:gd name="T9" fmla="*/ 591 h 594"/>
                    <a:gd name="T10" fmla="*/ 163 w 313"/>
                    <a:gd name="T11" fmla="*/ 553 h 594"/>
                    <a:gd name="T12" fmla="*/ 163 w 313"/>
                    <a:gd name="T13" fmla="*/ 324 h 594"/>
                    <a:gd name="T14" fmla="*/ 163 w 313"/>
                    <a:gd name="T15" fmla="*/ 310 h 594"/>
                    <a:gd name="T16" fmla="*/ 156 w 313"/>
                    <a:gd name="T17" fmla="*/ 297 h 594"/>
                    <a:gd name="T18" fmla="*/ 149 w 313"/>
                    <a:gd name="T19" fmla="*/ 310 h 594"/>
                    <a:gd name="T20" fmla="*/ 148 w 313"/>
                    <a:gd name="T21" fmla="*/ 401 h 594"/>
                    <a:gd name="T22" fmla="*/ 148 w 313"/>
                    <a:gd name="T23" fmla="*/ 552 h 594"/>
                    <a:gd name="T24" fmla="*/ 111 w 313"/>
                    <a:gd name="T25" fmla="*/ 591 h 594"/>
                    <a:gd name="T26" fmla="*/ 84 w 313"/>
                    <a:gd name="T27" fmla="*/ 564 h 594"/>
                    <a:gd name="T28" fmla="*/ 83 w 313"/>
                    <a:gd name="T29" fmla="*/ 521 h 594"/>
                    <a:gd name="T30" fmla="*/ 83 w 313"/>
                    <a:gd name="T31" fmla="*/ 320 h 594"/>
                    <a:gd name="T32" fmla="*/ 60 w 313"/>
                    <a:gd name="T33" fmla="*/ 297 h 594"/>
                    <a:gd name="T34" fmla="*/ 86 w 313"/>
                    <a:gd name="T35" fmla="*/ 91 h 594"/>
                    <a:gd name="T36" fmla="*/ 75 w 313"/>
                    <a:gd name="T37" fmla="*/ 143 h 594"/>
                    <a:gd name="T38" fmla="*/ 56 w 313"/>
                    <a:gd name="T39" fmla="*/ 256 h 594"/>
                    <a:gd name="T40" fmla="*/ 25 w 313"/>
                    <a:gd name="T41" fmla="*/ 280 h 594"/>
                    <a:gd name="T42" fmla="*/ 3 w 313"/>
                    <a:gd name="T43" fmla="*/ 246 h 594"/>
                    <a:gd name="T44" fmla="*/ 38 w 313"/>
                    <a:gd name="T45" fmla="*/ 49 h 594"/>
                    <a:gd name="T46" fmla="*/ 87 w 313"/>
                    <a:gd name="T47" fmla="*/ 2 h 594"/>
                    <a:gd name="T48" fmla="*/ 228 w 313"/>
                    <a:gd name="T49" fmla="*/ 2 h 594"/>
                    <a:gd name="T50" fmla="*/ 271 w 313"/>
                    <a:gd name="T51" fmla="*/ 39 h 594"/>
                    <a:gd name="T52" fmla="*/ 294 w 313"/>
                    <a:gd name="T53" fmla="*/ 153 h 594"/>
                    <a:gd name="T54" fmla="*/ 310 w 313"/>
                    <a:gd name="T55" fmla="*/ 245 h 594"/>
                    <a:gd name="T56" fmla="*/ 290 w 313"/>
                    <a:gd name="T57" fmla="*/ 279 h 594"/>
                    <a:gd name="T58" fmla="*/ 259 w 313"/>
                    <a:gd name="T59" fmla="*/ 255 h 594"/>
                    <a:gd name="T60" fmla="*/ 233 w 313"/>
                    <a:gd name="T61" fmla="*/ 115 h 594"/>
                    <a:gd name="T62" fmla="*/ 229 w 313"/>
                    <a:gd name="T63" fmla="*/ 96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13" h="594">
                      <a:moveTo>
                        <a:pt x="229" y="96"/>
                      </a:moveTo>
                      <a:cubicBezTo>
                        <a:pt x="217" y="165"/>
                        <a:pt x="242" y="229"/>
                        <a:pt x="253" y="294"/>
                      </a:cubicBezTo>
                      <a:cubicBezTo>
                        <a:pt x="229" y="300"/>
                        <a:pt x="228" y="300"/>
                        <a:pt x="228" y="326"/>
                      </a:cubicBezTo>
                      <a:cubicBezTo>
                        <a:pt x="228" y="402"/>
                        <a:pt x="228" y="477"/>
                        <a:pt x="228" y="553"/>
                      </a:cubicBezTo>
                      <a:cubicBezTo>
                        <a:pt x="228" y="579"/>
                        <a:pt x="214" y="594"/>
                        <a:pt x="191" y="591"/>
                      </a:cubicBezTo>
                      <a:cubicBezTo>
                        <a:pt x="173" y="589"/>
                        <a:pt x="163" y="576"/>
                        <a:pt x="163" y="553"/>
                      </a:cubicBezTo>
                      <a:cubicBezTo>
                        <a:pt x="163" y="476"/>
                        <a:pt x="163" y="400"/>
                        <a:pt x="163" y="324"/>
                      </a:cubicBezTo>
                      <a:cubicBezTo>
                        <a:pt x="163" y="319"/>
                        <a:pt x="164" y="315"/>
                        <a:pt x="163" y="310"/>
                      </a:cubicBezTo>
                      <a:cubicBezTo>
                        <a:pt x="162" y="306"/>
                        <a:pt x="158" y="302"/>
                        <a:pt x="156" y="297"/>
                      </a:cubicBezTo>
                      <a:cubicBezTo>
                        <a:pt x="153" y="301"/>
                        <a:pt x="149" y="305"/>
                        <a:pt x="149" y="310"/>
                      </a:cubicBezTo>
                      <a:cubicBezTo>
                        <a:pt x="148" y="340"/>
                        <a:pt x="148" y="371"/>
                        <a:pt x="148" y="401"/>
                      </a:cubicBezTo>
                      <a:cubicBezTo>
                        <a:pt x="148" y="452"/>
                        <a:pt x="149" y="502"/>
                        <a:pt x="148" y="552"/>
                      </a:cubicBezTo>
                      <a:cubicBezTo>
                        <a:pt x="148" y="578"/>
                        <a:pt x="133" y="594"/>
                        <a:pt x="111" y="591"/>
                      </a:cubicBezTo>
                      <a:cubicBezTo>
                        <a:pt x="96" y="589"/>
                        <a:pt x="85" y="579"/>
                        <a:pt x="84" y="564"/>
                      </a:cubicBezTo>
                      <a:cubicBezTo>
                        <a:pt x="83" y="550"/>
                        <a:pt x="83" y="535"/>
                        <a:pt x="83" y="521"/>
                      </a:cubicBezTo>
                      <a:cubicBezTo>
                        <a:pt x="83" y="454"/>
                        <a:pt x="83" y="387"/>
                        <a:pt x="83" y="320"/>
                      </a:cubicBezTo>
                      <a:cubicBezTo>
                        <a:pt x="83" y="304"/>
                        <a:pt x="82" y="293"/>
                        <a:pt x="60" y="297"/>
                      </a:cubicBezTo>
                      <a:cubicBezTo>
                        <a:pt x="72" y="229"/>
                        <a:pt x="96" y="164"/>
                        <a:pt x="86" y="91"/>
                      </a:cubicBezTo>
                      <a:cubicBezTo>
                        <a:pt x="82" y="111"/>
                        <a:pt x="78" y="127"/>
                        <a:pt x="75" y="143"/>
                      </a:cubicBezTo>
                      <a:cubicBezTo>
                        <a:pt x="69" y="181"/>
                        <a:pt x="62" y="218"/>
                        <a:pt x="56" y="256"/>
                      </a:cubicBezTo>
                      <a:cubicBezTo>
                        <a:pt x="53" y="270"/>
                        <a:pt x="37" y="282"/>
                        <a:pt x="25" y="280"/>
                      </a:cubicBezTo>
                      <a:cubicBezTo>
                        <a:pt x="10" y="277"/>
                        <a:pt x="0" y="262"/>
                        <a:pt x="3" y="246"/>
                      </a:cubicBezTo>
                      <a:cubicBezTo>
                        <a:pt x="15" y="180"/>
                        <a:pt x="27" y="115"/>
                        <a:pt x="38" y="49"/>
                      </a:cubicBezTo>
                      <a:cubicBezTo>
                        <a:pt x="43" y="25"/>
                        <a:pt x="63" y="2"/>
                        <a:pt x="87" y="2"/>
                      </a:cubicBezTo>
                      <a:cubicBezTo>
                        <a:pt x="134" y="0"/>
                        <a:pt x="181" y="0"/>
                        <a:pt x="228" y="2"/>
                      </a:cubicBezTo>
                      <a:cubicBezTo>
                        <a:pt x="250" y="3"/>
                        <a:pt x="266" y="18"/>
                        <a:pt x="271" y="39"/>
                      </a:cubicBezTo>
                      <a:cubicBezTo>
                        <a:pt x="280" y="77"/>
                        <a:pt x="287" y="115"/>
                        <a:pt x="294" y="153"/>
                      </a:cubicBezTo>
                      <a:cubicBezTo>
                        <a:pt x="299" y="184"/>
                        <a:pt x="304" y="214"/>
                        <a:pt x="310" y="245"/>
                      </a:cubicBezTo>
                      <a:cubicBezTo>
                        <a:pt x="313" y="263"/>
                        <a:pt x="305" y="276"/>
                        <a:pt x="290" y="279"/>
                      </a:cubicBezTo>
                      <a:cubicBezTo>
                        <a:pt x="277" y="282"/>
                        <a:pt x="262" y="272"/>
                        <a:pt x="259" y="255"/>
                      </a:cubicBezTo>
                      <a:cubicBezTo>
                        <a:pt x="250" y="209"/>
                        <a:pt x="242" y="162"/>
                        <a:pt x="233" y="115"/>
                      </a:cubicBezTo>
                      <a:cubicBezTo>
                        <a:pt x="232" y="109"/>
                        <a:pt x="230" y="103"/>
                        <a:pt x="229" y="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" name="Freeform 12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6770" y="1299175"/>
                  <a:ext cx="254813" cy="254943"/>
                </a:xfrm>
                <a:custGeom>
                  <a:avLst/>
                  <a:gdLst>
                    <a:gd name="T0" fmla="*/ 1 w 128"/>
                    <a:gd name="T1" fmla="*/ 62 h 124"/>
                    <a:gd name="T2" fmla="*/ 64 w 128"/>
                    <a:gd name="T3" fmla="*/ 0 h 124"/>
                    <a:gd name="T4" fmla="*/ 127 w 128"/>
                    <a:gd name="T5" fmla="*/ 63 h 124"/>
                    <a:gd name="T6" fmla="*/ 64 w 128"/>
                    <a:gd name="T7" fmla="*/ 124 h 124"/>
                    <a:gd name="T8" fmla="*/ 1 w 128"/>
                    <a:gd name="T9" fmla="*/ 6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124">
                      <a:moveTo>
                        <a:pt x="1" y="62"/>
                      </a:moveTo>
                      <a:cubicBezTo>
                        <a:pt x="1" y="28"/>
                        <a:pt x="30" y="0"/>
                        <a:pt x="64" y="0"/>
                      </a:cubicBezTo>
                      <a:cubicBezTo>
                        <a:pt x="99" y="0"/>
                        <a:pt x="128" y="29"/>
                        <a:pt x="127" y="63"/>
                      </a:cubicBezTo>
                      <a:cubicBezTo>
                        <a:pt x="127" y="97"/>
                        <a:pt x="99" y="124"/>
                        <a:pt x="64" y="124"/>
                      </a:cubicBezTo>
                      <a:cubicBezTo>
                        <a:pt x="29" y="124"/>
                        <a:pt x="0" y="97"/>
                        <a:pt x="1" y="6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" name="Freeform 153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7659" y="1448465"/>
                  <a:ext cx="125165" cy="135826"/>
                </a:xfrm>
                <a:custGeom>
                  <a:avLst/>
                  <a:gdLst>
                    <a:gd name="T0" fmla="*/ 39 w 39"/>
                    <a:gd name="T1" fmla="*/ 20 h 40"/>
                    <a:gd name="T2" fmla="*/ 19 w 39"/>
                    <a:gd name="T3" fmla="*/ 39 h 40"/>
                    <a:gd name="T4" fmla="*/ 1 w 39"/>
                    <a:gd name="T5" fmla="*/ 19 h 40"/>
                    <a:gd name="T6" fmla="*/ 20 w 39"/>
                    <a:gd name="T7" fmla="*/ 1 h 40"/>
                    <a:gd name="T8" fmla="*/ 39 w 39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0">
                      <a:moveTo>
                        <a:pt x="39" y="20"/>
                      </a:moveTo>
                      <a:cubicBezTo>
                        <a:pt x="39" y="31"/>
                        <a:pt x="30" y="40"/>
                        <a:pt x="19" y="39"/>
                      </a:cubicBezTo>
                      <a:cubicBezTo>
                        <a:pt x="9" y="39"/>
                        <a:pt x="0" y="30"/>
                        <a:pt x="1" y="19"/>
                      </a:cubicBezTo>
                      <a:cubicBezTo>
                        <a:pt x="1" y="9"/>
                        <a:pt x="10" y="0"/>
                        <a:pt x="20" y="1"/>
                      </a:cubicBezTo>
                      <a:cubicBezTo>
                        <a:pt x="31" y="1"/>
                        <a:pt x="39" y="10"/>
                        <a:pt x="39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5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0584" y="1482918"/>
                  <a:ext cx="54883" cy="59717"/>
                </a:xfrm>
                <a:custGeom>
                  <a:avLst/>
                  <a:gdLst>
                    <a:gd name="T0" fmla="*/ 28 w 29"/>
                    <a:gd name="T1" fmla="*/ 15 h 29"/>
                    <a:gd name="T2" fmla="*/ 14 w 29"/>
                    <a:gd name="T3" fmla="*/ 28 h 29"/>
                    <a:gd name="T4" fmla="*/ 1 w 29"/>
                    <a:gd name="T5" fmla="*/ 14 h 29"/>
                    <a:gd name="T6" fmla="*/ 15 w 29"/>
                    <a:gd name="T7" fmla="*/ 1 h 29"/>
                    <a:gd name="T8" fmla="*/ 28 w 29"/>
                    <a:gd name="T9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9">
                      <a:moveTo>
                        <a:pt x="28" y="15"/>
                      </a:moveTo>
                      <a:cubicBezTo>
                        <a:pt x="28" y="23"/>
                        <a:pt x="22" y="29"/>
                        <a:pt x="14" y="28"/>
                      </a:cubicBezTo>
                      <a:cubicBezTo>
                        <a:pt x="6" y="28"/>
                        <a:pt x="0" y="22"/>
                        <a:pt x="1" y="14"/>
                      </a:cubicBezTo>
                      <a:cubicBezTo>
                        <a:pt x="1" y="7"/>
                        <a:pt x="7" y="0"/>
                        <a:pt x="15" y="1"/>
                      </a:cubicBezTo>
                      <a:cubicBezTo>
                        <a:pt x="22" y="1"/>
                        <a:pt x="29" y="7"/>
                        <a:pt x="28" y="15"/>
                      </a:cubicBez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" name="Freeform 15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7826" y="1512776"/>
                  <a:ext cx="62723" cy="66608"/>
                </a:xfrm>
                <a:custGeom>
                  <a:avLst/>
                  <a:gdLst>
                    <a:gd name="T0" fmla="*/ 14 w 14"/>
                    <a:gd name="T1" fmla="*/ 0 h 28"/>
                    <a:gd name="T2" fmla="*/ 4 w 14"/>
                    <a:gd name="T3" fmla="*/ 28 h 28"/>
                    <a:gd name="T4" fmla="*/ 0 w 14"/>
                    <a:gd name="T5" fmla="*/ 2 h 28"/>
                    <a:gd name="T6" fmla="*/ 14 w 14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8">
                      <a:moveTo>
                        <a:pt x="14" y="0"/>
                      </a:moveTo>
                      <a:lnTo>
                        <a:pt x="4" y="28"/>
                      </a:lnTo>
                      <a:lnTo>
                        <a:pt x="0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Freeform 156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4245" y="1448465"/>
                  <a:ext cx="76444" cy="82684"/>
                </a:xfrm>
                <a:custGeom>
                  <a:avLst/>
                  <a:gdLst>
                    <a:gd name="T0" fmla="*/ 0 w 39"/>
                    <a:gd name="T1" fmla="*/ 20 h 40"/>
                    <a:gd name="T2" fmla="*/ 20 w 39"/>
                    <a:gd name="T3" fmla="*/ 39 h 40"/>
                    <a:gd name="T4" fmla="*/ 39 w 39"/>
                    <a:gd name="T5" fmla="*/ 19 h 40"/>
                    <a:gd name="T6" fmla="*/ 19 w 39"/>
                    <a:gd name="T7" fmla="*/ 1 h 40"/>
                    <a:gd name="T8" fmla="*/ 0 w 39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39"/>
                      </a:cubicBezTo>
                      <a:cubicBezTo>
                        <a:pt x="31" y="39"/>
                        <a:pt x="39" y="30"/>
                        <a:pt x="39" y="19"/>
                      </a:cubicBezTo>
                      <a:cubicBezTo>
                        <a:pt x="38" y="9"/>
                        <a:pt x="29" y="0"/>
                        <a:pt x="19" y="1"/>
                      </a:cubicBezTo>
                      <a:cubicBezTo>
                        <a:pt x="8" y="1"/>
                        <a:pt x="0" y="10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Freeform 157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884" y="1482918"/>
                  <a:ext cx="54883" cy="59717"/>
                </a:xfrm>
                <a:custGeom>
                  <a:avLst/>
                  <a:gdLst>
                    <a:gd name="T0" fmla="*/ 0 w 28"/>
                    <a:gd name="T1" fmla="*/ 15 h 29"/>
                    <a:gd name="T2" fmla="*/ 14 w 28"/>
                    <a:gd name="T3" fmla="*/ 28 h 29"/>
                    <a:gd name="T4" fmla="*/ 28 w 28"/>
                    <a:gd name="T5" fmla="*/ 14 h 29"/>
                    <a:gd name="T6" fmla="*/ 13 w 28"/>
                    <a:gd name="T7" fmla="*/ 1 h 29"/>
                    <a:gd name="T8" fmla="*/ 0 w 28"/>
                    <a:gd name="T9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9">
                      <a:moveTo>
                        <a:pt x="0" y="15"/>
                      </a:moveTo>
                      <a:cubicBezTo>
                        <a:pt x="0" y="23"/>
                        <a:pt x="6" y="29"/>
                        <a:pt x="14" y="28"/>
                      </a:cubicBezTo>
                      <a:cubicBezTo>
                        <a:pt x="22" y="28"/>
                        <a:pt x="28" y="22"/>
                        <a:pt x="28" y="14"/>
                      </a:cubicBezTo>
                      <a:cubicBezTo>
                        <a:pt x="27" y="7"/>
                        <a:pt x="21" y="0"/>
                        <a:pt x="13" y="1"/>
                      </a:cubicBezTo>
                      <a:cubicBezTo>
                        <a:pt x="6" y="1"/>
                        <a:pt x="0" y="7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Freeform 158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7802" y="1512776"/>
                  <a:ext cx="62723" cy="66608"/>
                </a:xfrm>
                <a:custGeom>
                  <a:avLst/>
                  <a:gdLst>
                    <a:gd name="T0" fmla="*/ 0 w 14"/>
                    <a:gd name="T1" fmla="*/ 0 h 28"/>
                    <a:gd name="T2" fmla="*/ 9 w 14"/>
                    <a:gd name="T3" fmla="*/ 28 h 28"/>
                    <a:gd name="T4" fmla="*/ 14 w 14"/>
                    <a:gd name="T5" fmla="*/ 2 h 28"/>
                    <a:gd name="T6" fmla="*/ 0 w 14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8">
                      <a:moveTo>
                        <a:pt x="0" y="0"/>
                      </a:moveTo>
                      <a:lnTo>
                        <a:pt x="9" y="28"/>
                      </a:lnTo>
                      <a:lnTo>
                        <a:pt x="1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5" name="Group 200"/>
              <p:cNvGrpSpPr>
                <a:grpSpLocks/>
              </p:cNvGrpSpPr>
              <p:nvPr/>
            </p:nvGrpSpPr>
            <p:grpSpPr bwMode="auto">
              <a:xfrm>
                <a:off x="2697485" y="2439918"/>
                <a:ext cx="200672" cy="445190"/>
                <a:chOff x="3735863" y="1501791"/>
                <a:chExt cx="502813" cy="1322610"/>
              </a:xfrm>
            </p:grpSpPr>
            <p:sp>
              <p:nvSpPr>
                <p:cNvPr id="145" name="Freeform 108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096" y="1806766"/>
                  <a:ext cx="515505" cy="1017479"/>
                </a:xfrm>
                <a:custGeom>
                  <a:avLst/>
                  <a:gdLst>
                    <a:gd name="T0" fmla="*/ 65 w 255"/>
                    <a:gd name="T1" fmla="*/ 248 h 495"/>
                    <a:gd name="T2" fmla="*/ 47 w 255"/>
                    <a:gd name="T3" fmla="*/ 246 h 495"/>
                    <a:gd name="T4" fmla="*/ 73 w 255"/>
                    <a:gd name="T5" fmla="*/ 86 h 495"/>
                    <a:gd name="T6" fmla="*/ 67 w 255"/>
                    <a:gd name="T7" fmla="*/ 84 h 495"/>
                    <a:gd name="T8" fmla="*/ 59 w 255"/>
                    <a:gd name="T9" fmla="*/ 125 h 495"/>
                    <a:gd name="T10" fmla="*/ 44 w 255"/>
                    <a:gd name="T11" fmla="*/ 206 h 495"/>
                    <a:gd name="T12" fmla="*/ 19 w 255"/>
                    <a:gd name="T13" fmla="*/ 228 h 495"/>
                    <a:gd name="T14" fmla="*/ 3 w 255"/>
                    <a:gd name="T15" fmla="*/ 199 h 495"/>
                    <a:gd name="T16" fmla="*/ 28 w 255"/>
                    <a:gd name="T17" fmla="*/ 64 h 495"/>
                    <a:gd name="T18" fmla="*/ 31 w 255"/>
                    <a:gd name="T19" fmla="*/ 48 h 495"/>
                    <a:gd name="T20" fmla="*/ 81 w 255"/>
                    <a:gd name="T21" fmla="*/ 1 h 495"/>
                    <a:gd name="T22" fmla="*/ 176 w 255"/>
                    <a:gd name="T23" fmla="*/ 0 h 495"/>
                    <a:gd name="T24" fmla="*/ 227 w 255"/>
                    <a:gd name="T25" fmla="*/ 48 h 495"/>
                    <a:gd name="T26" fmla="*/ 252 w 255"/>
                    <a:gd name="T27" fmla="*/ 185 h 495"/>
                    <a:gd name="T28" fmla="*/ 255 w 255"/>
                    <a:gd name="T29" fmla="*/ 207 h 495"/>
                    <a:gd name="T30" fmla="*/ 239 w 255"/>
                    <a:gd name="T31" fmla="*/ 227 h 495"/>
                    <a:gd name="T32" fmla="*/ 216 w 255"/>
                    <a:gd name="T33" fmla="*/ 214 h 495"/>
                    <a:gd name="T34" fmla="*/ 208 w 255"/>
                    <a:gd name="T35" fmla="*/ 178 h 495"/>
                    <a:gd name="T36" fmla="*/ 191 w 255"/>
                    <a:gd name="T37" fmla="*/ 90 h 495"/>
                    <a:gd name="T38" fmla="*/ 211 w 255"/>
                    <a:gd name="T39" fmla="*/ 246 h 495"/>
                    <a:gd name="T40" fmla="*/ 194 w 255"/>
                    <a:gd name="T41" fmla="*/ 248 h 495"/>
                    <a:gd name="T42" fmla="*/ 193 w 255"/>
                    <a:gd name="T43" fmla="*/ 266 h 495"/>
                    <a:gd name="T44" fmla="*/ 193 w 255"/>
                    <a:gd name="T45" fmla="*/ 456 h 495"/>
                    <a:gd name="T46" fmla="*/ 172 w 255"/>
                    <a:gd name="T47" fmla="*/ 490 h 495"/>
                    <a:gd name="T48" fmla="*/ 135 w 255"/>
                    <a:gd name="T49" fmla="*/ 460 h 495"/>
                    <a:gd name="T50" fmla="*/ 135 w 255"/>
                    <a:gd name="T51" fmla="*/ 379 h 495"/>
                    <a:gd name="T52" fmla="*/ 135 w 255"/>
                    <a:gd name="T53" fmla="*/ 264 h 495"/>
                    <a:gd name="T54" fmla="*/ 129 w 255"/>
                    <a:gd name="T55" fmla="*/ 247 h 495"/>
                    <a:gd name="T56" fmla="*/ 123 w 255"/>
                    <a:gd name="T57" fmla="*/ 265 h 495"/>
                    <a:gd name="T58" fmla="*/ 123 w 255"/>
                    <a:gd name="T59" fmla="*/ 456 h 495"/>
                    <a:gd name="T60" fmla="*/ 91 w 255"/>
                    <a:gd name="T61" fmla="*/ 491 h 495"/>
                    <a:gd name="T62" fmla="*/ 67 w 255"/>
                    <a:gd name="T63" fmla="*/ 471 h 495"/>
                    <a:gd name="T64" fmla="*/ 65 w 255"/>
                    <a:gd name="T65" fmla="*/ 450 h 495"/>
                    <a:gd name="T66" fmla="*/ 65 w 255"/>
                    <a:gd name="T67" fmla="*/ 268 h 495"/>
                    <a:gd name="T68" fmla="*/ 65 w 255"/>
                    <a:gd name="T69" fmla="*/ 248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5" h="495">
                      <a:moveTo>
                        <a:pt x="65" y="248"/>
                      </a:moveTo>
                      <a:cubicBezTo>
                        <a:pt x="57" y="247"/>
                        <a:pt x="52" y="247"/>
                        <a:pt x="47" y="246"/>
                      </a:cubicBezTo>
                      <a:cubicBezTo>
                        <a:pt x="56" y="192"/>
                        <a:pt x="64" y="139"/>
                        <a:pt x="73" y="86"/>
                      </a:cubicBezTo>
                      <a:cubicBezTo>
                        <a:pt x="71" y="85"/>
                        <a:pt x="69" y="85"/>
                        <a:pt x="67" y="84"/>
                      </a:cubicBezTo>
                      <a:cubicBezTo>
                        <a:pt x="64" y="98"/>
                        <a:pt x="61" y="111"/>
                        <a:pt x="59" y="125"/>
                      </a:cubicBezTo>
                      <a:cubicBezTo>
                        <a:pt x="54" y="152"/>
                        <a:pt x="49" y="179"/>
                        <a:pt x="44" y="206"/>
                      </a:cubicBezTo>
                      <a:cubicBezTo>
                        <a:pt x="41" y="222"/>
                        <a:pt x="31" y="230"/>
                        <a:pt x="19" y="228"/>
                      </a:cubicBezTo>
                      <a:cubicBezTo>
                        <a:pt x="7" y="226"/>
                        <a:pt x="0" y="215"/>
                        <a:pt x="3" y="199"/>
                      </a:cubicBezTo>
                      <a:cubicBezTo>
                        <a:pt x="11" y="154"/>
                        <a:pt x="20" y="109"/>
                        <a:pt x="28" y="64"/>
                      </a:cubicBezTo>
                      <a:cubicBezTo>
                        <a:pt x="29" y="59"/>
                        <a:pt x="30" y="53"/>
                        <a:pt x="31" y="48"/>
                      </a:cubicBezTo>
                      <a:cubicBezTo>
                        <a:pt x="34" y="19"/>
                        <a:pt x="52" y="1"/>
                        <a:pt x="81" y="1"/>
                      </a:cubicBezTo>
                      <a:cubicBezTo>
                        <a:pt x="112" y="0"/>
                        <a:pt x="144" y="0"/>
                        <a:pt x="176" y="0"/>
                      </a:cubicBezTo>
                      <a:cubicBezTo>
                        <a:pt x="205" y="1"/>
                        <a:pt x="222" y="19"/>
                        <a:pt x="227" y="48"/>
                      </a:cubicBezTo>
                      <a:cubicBezTo>
                        <a:pt x="234" y="94"/>
                        <a:pt x="244" y="140"/>
                        <a:pt x="252" y="185"/>
                      </a:cubicBezTo>
                      <a:cubicBezTo>
                        <a:pt x="253" y="193"/>
                        <a:pt x="254" y="200"/>
                        <a:pt x="255" y="207"/>
                      </a:cubicBezTo>
                      <a:cubicBezTo>
                        <a:pt x="255" y="218"/>
                        <a:pt x="249" y="225"/>
                        <a:pt x="239" y="227"/>
                      </a:cubicBezTo>
                      <a:cubicBezTo>
                        <a:pt x="228" y="230"/>
                        <a:pt x="220" y="224"/>
                        <a:pt x="216" y="214"/>
                      </a:cubicBezTo>
                      <a:cubicBezTo>
                        <a:pt x="212" y="202"/>
                        <a:pt x="210" y="190"/>
                        <a:pt x="208" y="178"/>
                      </a:cubicBezTo>
                      <a:cubicBezTo>
                        <a:pt x="203" y="148"/>
                        <a:pt x="197" y="119"/>
                        <a:pt x="191" y="90"/>
                      </a:cubicBezTo>
                      <a:cubicBezTo>
                        <a:pt x="185" y="143"/>
                        <a:pt x="206" y="193"/>
                        <a:pt x="211" y="246"/>
                      </a:cubicBezTo>
                      <a:cubicBezTo>
                        <a:pt x="206" y="246"/>
                        <a:pt x="200" y="247"/>
                        <a:pt x="194" y="248"/>
                      </a:cubicBezTo>
                      <a:cubicBezTo>
                        <a:pt x="193" y="254"/>
                        <a:pt x="193" y="260"/>
                        <a:pt x="193" y="266"/>
                      </a:cubicBezTo>
                      <a:cubicBezTo>
                        <a:pt x="193" y="330"/>
                        <a:pt x="193" y="393"/>
                        <a:pt x="193" y="456"/>
                      </a:cubicBezTo>
                      <a:cubicBezTo>
                        <a:pt x="193" y="475"/>
                        <a:pt x="185" y="487"/>
                        <a:pt x="172" y="490"/>
                      </a:cubicBezTo>
                      <a:cubicBezTo>
                        <a:pt x="152" y="495"/>
                        <a:pt x="136" y="483"/>
                        <a:pt x="135" y="460"/>
                      </a:cubicBezTo>
                      <a:cubicBezTo>
                        <a:pt x="135" y="433"/>
                        <a:pt x="135" y="406"/>
                        <a:pt x="135" y="379"/>
                      </a:cubicBezTo>
                      <a:cubicBezTo>
                        <a:pt x="135" y="341"/>
                        <a:pt x="135" y="302"/>
                        <a:pt x="135" y="264"/>
                      </a:cubicBezTo>
                      <a:cubicBezTo>
                        <a:pt x="135" y="258"/>
                        <a:pt x="131" y="253"/>
                        <a:pt x="129" y="247"/>
                      </a:cubicBezTo>
                      <a:cubicBezTo>
                        <a:pt x="127" y="253"/>
                        <a:pt x="123" y="259"/>
                        <a:pt x="123" y="265"/>
                      </a:cubicBezTo>
                      <a:cubicBezTo>
                        <a:pt x="123" y="328"/>
                        <a:pt x="123" y="392"/>
                        <a:pt x="123" y="456"/>
                      </a:cubicBezTo>
                      <a:cubicBezTo>
                        <a:pt x="123" y="479"/>
                        <a:pt x="110" y="493"/>
                        <a:pt x="91" y="491"/>
                      </a:cubicBezTo>
                      <a:cubicBezTo>
                        <a:pt x="78" y="490"/>
                        <a:pt x="70" y="484"/>
                        <a:pt x="67" y="471"/>
                      </a:cubicBezTo>
                      <a:cubicBezTo>
                        <a:pt x="66" y="464"/>
                        <a:pt x="65" y="457"/>
                        <a:pt x="65" y="450"/>
                      </a:cubicBezTo>
                      <a:cubicBezTo>
                        <a:pt x="65" y="389"/>
                        <a:pt x="65" y="328"/>
                        <a:pt x="65" y="268"/>
                      </a:cubicBezTo>
                      <a:cubicBezTo>
                        <a:pt x="65" y="262"/>
                        <a:pt x="65" y="255"/>
                        <a:pt x="65" y="2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Freeform 12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0303" y="1501293"/>
                  <a:ext cx="256772" cy="257241"/>
                </a:xfrm>
                <a:custGeom>
                  <a:avLst/>
                  <a:gdLst>
                    <a:gd name="T0" fmla="*/ 64 w 128"/>
                    <a:gd name="T1" fmla="*/ 124 h 124"/>
                    <a:gd name="T2" fmla="*/ 1 w 128"/>
                    <a:gd name="T3" fmla="*/ 61 h 124"/>
                    <a:gd name="T4" fmla="*/ 63 w 128"/>
                    <a:gd name="T5" fmla="*/ 0 h 124"/>
                    <a:gd name="T6" fmla="*/ 127 w 128"/>
                    <a:gd name="T7" fmla="*/ 62 h 124"/>
                    <a:gd name="T8" fmla="*/ 64 w 128"/>
                    <a:gd name="T9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124">
                      <a:moveTo>
                        <a:pt x="64" y="124"/>
                      </a:moveTo>
                      <a:cubicBezTo>
                        <a:pt x="28" y="124"/>
                        <a:pt x="0" y="96"/>
                        <a:pt x="1" y="61"/>
                      </a:cubicBezTo>
                      <a:cubicBezTo>
                        <a:pt x="1" y="27"/>
                        <a:pt x="28" y="1"/>
                        <a:pt x="63" y="0"/>
                      </a:cubicBezTo>
                      <a:cubicBezTo>
                        <a:pt x="98" y="0"/>
                        <a:pt x="127" y="27"/>
                        <a:pt x="127" y="62"/>
                      </a:cubicBezTo>
                      <a:cubicBezTo>
                        <a:pt x="128" y="95"/>
                        <a:pt x="98" y="124"/>
                        <a:pt x="64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Freeform 151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7275" y="1664365"/>
                  <a:ext cx="76443" cy="78091"/>
                </a:xfrm>
                <a:custGeom>
                  <a:avLst/>
                  <a:gdLst>
                    <a:gd name="T0" fmla="*/ 39 w 39"/>
                    <a:gd name="T1" fmla="*/ 20 h 39"/>
                    <a:gd name="T2" fmla="*/ 19 w 39"/>
                    <a:gd name="T3" fmla="*/ 39 h 39"/>
                    <a:gd name="T4" fmla="*/ 0 w 39"/>
                    <a:gd name="T5" fmla="*/ 19 h 39"/>
                    <a:gd name="T6" fmla="*/ 20 w 39"/>
                    <a:gd name="T7" fmla="*/ 0 h 39"/>
                    <a:gd name="T8" fmla="*/ 39 w 39"/>
                    <a:gd name="T9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cubicBezTo>
                        <a:pt x="38" y="31"/>
                        <a:pt x="29" y="39"/>
                        <a:pt x="19" y="39"/>
                      </a:cubicBezTo>
                      <a:cubicBezTo>
                        <a:pt x="8" y="38"/>
                        <a:pt x="0" y="30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Freeform 152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1957" y="1714894"/>
                  <a:ext cx="56843" cy="64310"/>
                </a:xfrm>
                <a:custGeom>
                  <a:avLst/>
                  <a:gdLst>
                    <a:gd name="T0" fmla="*/ 13 w 13"/>
                    <a:gd name="T1" fmla="*/ 0 h 27"/>
                    <a:gd name="T2" fmla="*/ 4 w 13"/>
                    <a:gd name="T3" fmla="*/ 27 h 27"/>
                    <a:gd name="T4" fmla="*/ 0 w 13"/>
                    <a:gd name="T5" fmla="*/ 3 h 27"/>
                    <a:gd name="T6" fmla="*/ 13 w 13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27">
                      <a:moveTo>
                        <a:pt x="13" y="0"/>
                      </a:moveTo>
                      <a:lnTo>
                        <a:pt x="4" y="27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9" name="Freeform 159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580" y="1664365"/>
                  <a:ext cx="76443" cy="78091"/>
                </a:xfrm>
                <a:custGeom>
                  <a:avLst/>
                  <a:gdLst>
                    <a:gd name="T0" fmla="*/ 0 w 39"/>
                    <a:gd name="T1" fmla="*/ 20 h 39"/>
                    <a:gd name="T2" fmla="*/ 20 w 39"/>
                    <a:gd name="T3" fmla="*/ 39 h 39"/>
                    <a:gd name="T4" fmla="*/ 39 w 39"/>
                    <a:gd name="T5" fmla="*/ 19 h 39"/>
                    <a:gd name="T6" fmla="*/ 19 w 39"/>
                    <a:gd name="T7" fmla="*/ 0 h 39"/>
                    <a:gd name="T8" fmla="*/ 0 w 39"/>
                    <a:gd name="T9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0" y="20"/>
                      </a:moveTo>
                      <a:cubicBezTo>
                        <a:pt x="0" y="31"/>
                        <a:pt x="9" y="39"/>
                        <a:pt x="20" y="39"/>
                      </a:cubicBezTo>
                      <a:cubicBezTo>
                        <a:pt x="31" y="39"/>
                        <a:pt x="39" y="30"/>
                        <a:pt x="39" y="19"/>
                      </a:cubicBezTo>
                      <a:cubicBezTo>
                        <a:pt x="38" y="9"/>
                        <a:pt x="30" y="0"/>
                        <a:pt x="19" y="0"/>
                      </a:cubicBezTo>
                      <a:cubicBezTo>
                        <a:pt x="8" y="1"/>
                        <a:pt x="0" y="10"/>
                        <a:pt x="0" y="20"/>
                      </a:cubicBez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Freeform 160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497" y="1717192"/>
                  <a:ext cx="58803" cy="64310"/>
                </a:xfrm>
                <a:custGeom>
                  <a:avLst/>
                  <a:gdLst>
                    <a:gd name="T0" fmla="*/ 0 w 13"/>
                    <a:gd name="T1" fmla="*/ 0 h 27"/>
                    <a:gd name="T2" fmla="*/ 9 w 13"/>
                    <a:gd name="T3" fmla="*/ 27 h 27"/>
                    <a:gd name="T4" fmla="*/ 13 w 13"/>
                    <a:gd name="T5" fmla="*/ 2 h 27"/>
                    <a:gd name="T6" fmla="*/ 0 w 13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27">
                      <a:moveTo>
                        <a:pt x="0" y="0"/>
                      </a:moveTo>
                      <a:lnTo>
                        <a:pt x="9" y="27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6" name="Group 201"/>
              <p:cNvGrpSpPr>
                <a:grpSpLocks/>
              </p:cNvGrpSpPr>
              <p:nvPr/>
            </p:nvGrpSpPr>
            <p:grpSpPr bwMode="auto">
              <a:xfrm>
                <a:off x="2112974" y="1532152"/>
                <a:ext cx="176011" cy="412061"/>
                <a:chOff x="3232665" y="1570197"/>
                <a:chExt cx="441021" cy="1224189"/>
              </a:xfrm>
            </p:grpSpPr>
            <p:sp>
              <p:nvSpPr>
                <p:cNvPr id="140" name="Freeform 112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665" y="1981321"/>
                  <a:ext cx="441021" cy="813065"/>
                </a:xfrm>
                <a:custGeom>
                  <a:avLst/>
                  <a:gdLst>
                    <a:gd name="T0" fmla="*/ 191 w 229"/>
                    <a:gd name="T1" fmla="*/ 219 h 396"/>
                    <a:gd name="T2" fmla="*/ 177 w 229"/>
                    <a:gd name="T3" fmla="*/ 239 h 396"/>
                    <a:gd name="T4" fmla="*/ 177 w 229"/>
                    <a:gd name="T5" fmla="*/ 363 h 396"/>
                    <a:gd name="T6" fmla="*/ 150 w 229"/>
                    <a:gd name="T7" fmla="*/ 395 h 396"/>
                    <a:gd name="T8" fmla="*/ 121 w 229"/>
                    <a:gd name="T9" fmla="*/ 363 h 396"/>
                    <a:gd name="T10" fmla="*/ 121 w 229"/>
                    <a:gd name="T11" fmla="*/ 242 h 396"/>
                    <a:gd name="T12" fmla="*/ 121 w 229"/>
                    <a:gd name="T13" fmla="*/ 229 h 396"/>
                    <a:gd name="T14" fmla="*/ 114 w 229"/>
                    <a:gd name="T15" fmla="*/ 221 h 396"/>
                    <a:gd name="T16" fmla="*/ 108 w 229"/>
                    <a:gd name="T17" fmla="*/ 230 h 396"/>
                    <a:gd name="T18" fmla="*/ 108 w 229"/>
                    <a:gd name="T19" fmla="*/ 278 h 396"/>
                    <a:gd name="T20" fmla="*/ 108 w 229"/>
                    <a:gd name="T21" fmla="*/ 362 h 396"/>
                    <a:gd name="T22" fmla="*/ 80 w 229"/>
                    <a:gd name="T23" fmla="*/ 395 h 396"/>
                    <a:gd name="T24" fmla="*/ 52 w 229"/>
                    <a:gd name="T25" fmla="*/ 361 h 396"/>
                    <a:gd name="T26" fmla="*/ 52 w 229"/>
                    <a:gd name="T27" fmla="*/ 237 h 396"/>
                    <a:gd name="T28" fmla="*/ 44 w 229"/>
                    <a:gd name="T29" fmla="*/ 220 h 396"/>
                    <a:gd name="T30" fmla="*/ 42 w 229"/>
                    <a:gd name="T31" fmla="*/ 209 h 396"/>
                    <a:gd name="T32" fmla="*/ 58 w 229"/>
                    <a:gd name="T33" fmla="*/ 124 h 396"/>
                    <a:gd name="T34" fmla="*/ 61 w 229"/>
                    <a:gd name="T35" fmla="*/ 78 h 396"/>
                    <a:gd name="T36" fmla="*/ 57 w 229"/>
                    <a:gd name="T37" fmla="*/ 78 h 396"/>
                    <a:gd name="T38" fmla="*/ 42 w 229"/>
                    <a:gd name="T39" fmla="*/ 163 h 396"/>
                    <a:gd name="T40" fmla="*/ 38 w 229"/>
                    <a:gd name="T41" fmla="*/ 178 h 396"/>
                    <a:gd name="T42" fmla="*/ 14 w 229"/>
                    <a:gd name="T43" fmla="*/ 191 h 396"/>
                    <a:gd name="T44" fmla="*/ 2 w 229"/>
                    <a:gd name="T45" fmla="*/ 168 h 396"/>
                    <a:gd name="T46" fmla="*/ 21 w 229"/>
                    <a:gd name="T47" fmla="*/ 61 h 396"/>
                    <a:gd name="T48" fmla="*/ 23 w 229"/>
                    <a:gd name="T49" fmla="*/ 47 h 396"/>
                    <a:gd name="T50" fmla="*/ 74 w 229"/>
                    <a:gd name="T51" fmla="*/ 1 h 396"/>
                    <a:gd name="T52" fmla="*/ 156 w 229"/>
                    <a:gd name="T53" fmla="*/ 1 h 396"/>
                    <a:gd name="T54" fmla="*/ 205 w 229"/>
                    <a:gd name="T55" fmla="*/ 42 h 396"/>
                    <a:gd name="T56" fmla="*/ 227 w 229"/>
                    <a:gd name="T57" fmla="*/ 161 h 396"/>
                    <a:gd name="T58" fmla="*/ 222 w 229"/>
                    <a:gd name="T59" fmla="*/ 187 h 396"/>
                    <a:gd name="T60" fmla="*/ 191 w 229"/>
                    <a:gd name="T61" fmla="*/ 175 h 396"/>
                    <a:gd name="T62" fmla="*/ 171 w 229"/>
                    <a:gd name="T63" fmla="*/ 78 h 396"/>
                    <a:gd name="T64" fmla="*/ 191 w 229"/>
                    <a:gd name="T65" fmla="*/ 21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9" h="396">
                      <a:moveTo>
                        <a:pt x="191" y="219"/>
                      </a:moveTo>
                      <a:cubicBezTo>
                        <a:pt x="177" y="219"/>
                        <a:pt x="176" y="228"/>
                        <a:pt x="177" y="239"/>
                      </a:cubicBezTo>
                      <a:cubicBezTo>
                        <a:pt x="177" y="280"/>
                        <a:pt x="177" y="322"/>
                        <a:pt x="177" y="363"/>
                      </a:cubicBezTo>
                      <a:cubicBezTo>
                        <a:pt x="176" y="383"/>
                        <a:pt x="166" y="395"/>
                        <a:pt x="150" y="395"/>
                      </a:cubicBezTo>
                      <a:cubicBezTo>
                        <a:pt x="133" y="396"/>
                        <a:pt x="122" y="384"/>
                        <a:pt x="121" y="363"/>
                      </a:cubicBezTo>
                      <a:cubicBezTo>
                        <a:pt x="121" y="323"/>
                        <a:pt x="121" y="282"/>
                        <a:pt x="121" y="242"/>
                      </a:cubicBezTo>
                      <a:cubicBezTo>
                        <a:pt x="121" y="238"/>
                        <a:pt x="122" y="233"/>
                        <a:pt x="121" y="229"/>
                      </a:cubicBezTo>
                      <a:cubicBezTo>
                        <a:pt x="120" y="226"/>
                        <a:pt x="116" y="224"/>
                        <a:pt x="114" y="221"/>
                      </a:cubicBezTo>
                      <a:cubicBezTo>
                        <a:pt x="112" y="224"/>
                        <a:pt x="108" y="227"/>
                        <a:pt x="108" y="230"/>
                      </a:cubicBezTo>
                      <a:cubicBezTo>
                        <a:pt x="107" y="246"/>
                        <a:pt x="108" y="262"/>
                        <a:pt x="108" y="278"/>
                      </a:cubicBezTo>
                      <a:cubicBezTo>
                        <a:pt x="108" y="306"/>
                        <a:pt x="108" y="334"/>
                        <a:pt x="108" y="362"/>
                      </a:cubicBezTo>
                      <a:cubicBezTo>
                        <a:pt x="107" y="384"/>
                        <a:pt x="98" y="396"/>
                        <a:pt x="80" y="395"/>
                      </a:cubicBezTo>
                      <a:cubicBezTo>
                        <a:pt x="63" y="395"/>
                        <a:pt x="52" y="381"/>
                        <a:pt x="52" y="361"/>
                      </a:cubicBezTo>
                      <a:cubicBezTo>
                        <a:pt x="52" y="320"/>
                        <a:pt x="52" y="278"/>
                        <a:pt x="52" y="237"/>
                      </a:cubicBezTo>
                      <a:cubicBezTo>
                        <a:pt x="52" y="230"/>
                        <a:pt x="55" y="222"/>
                        <a:pt x="44" y="220"/>
                      </a:cubicBezTo>
                      <a:cubicBezTo>
                        <a:pt x="42" y="219"/>
                        <a:pt x="41" y="213"/>
                        <a:pt x="42" y="209"/>
                      </a:cubicBezTo>
                      <a:cubicBezTo>
                        <a:pt x="47" y="181"/>
                        <a:pt x="53" y="152"/>
                        <a:pt x="58" y="124"/>
                      </a:cubicBezTo>
                      <a:cubicBezTo>
                        <a:pt x="60" y="109"/>
                        <a:pt x="60" y="93"/>
                        <a:pt x="61" y="78"/>
                      </a:cubicBezTo>
                      <a:cubicBezTo>
                        <a:pt x="60" y="78"/>
                        <a:pt x="58" y="78"/>
                        <a:pt x="57" y="78"/>
                      </a:cubicBezTo>
                      <a:cubicBezTo>
                        <a:pt x="52" y="106"/>
                        <a:pt x="47" y="134"/>
                        <a:pt x="42" y="163"/>
                      </a:cubicBezTo>
                      <a:cubicBezTo>
                        <a:pt x="41" y="168"/>
                        <a:pt x="40" y="173"/>
                        <a:pt x="38" y="178"/>
                      </a:cubicBezTo>
                      <a:cubicBezTo>
                        <a:pt x="34" y="189"/>
                        <a:pt x="26" y="194"/>
                        <a:pt x="14" y="191"/>
                      </a:cubicBezTo>
                      <a:cubicBezTo>
                        <a:pt x="2" y="188"/>
                        <a:pt x="0" y="178"/>
                        <a:pt x="2" y="168"/>
                      </a:cubicBezTo>
                      <a:cubicBezTo>
                        <a:pt x="8" y="132"/>
                        <a:pt x="14" y="97"/>
                        <a:pt x="21" y="61"/>
                      </a:cubicBezTo>
                      <a:cubicBezTo>
                        <a:pt x="22" y="57"/>
                        <a:pt x="23" y="52"/>
                        <a:pt x="23" y="47"/>
                      </a:cubicBezTo>
                      <a:cubicBezTo>
                        <a:pt x="26" y="17"/>
                        <a:pt x="43" y="1"/>
                        <a:pt x="74" y="1"/>
                      </a:cubicBezTo>
                      <a:cubicBezTo>
                        <a:pt x="101" y="0"/>
                        <a:pt x="129" y="0"/>
                        <a:pt x="156" y="1"/>
                      </a:cubicBezTo>
                      <a:cubicBezTo>
                        <a:pt x="185" y="1"/>
                        <a:pt x="200" y="14"/>
                        <a:pt x="205" y="42"/>
                      </a:cubicBezTo>
                      <a:cubicBezTo>
                        <a:pt x="213" y="82"/>
                        <a:pt x="221" y="121"/>
                        <a:pt x="227" y="161"/>
                      </a:cubicBezTo>
                      <a:cubicBezTo>
                        <a:pt x="229" y="169"/>
                        <a:pt x="227" y="181"/>
                        <a:pt x="222" y="187"/>
                      </a:cubicBezTo>
                      <a:cubicBezTo>
                        <a:pt x="213" y="198"/>
                        <a:pt x="194" y="191"/>
                        <a:pt x="191" y="175"/>
                      </a:cubicBezTo>
                      <a:cubicBezTo>
                        <a:pt x="184" y="143"/>
                        <a:pt x="178" y="111"/>
                        <a:pt x="171" y="78"/>
                      </a:cubicBezTo>
                      <a:cubicBezTo>
                        <a:pt x="168" y="126"/>
                        <a:pt x="182" y="171"/>
                        <a:pt x="191" y="2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1" name="Freeform 121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0669" y="1696519"/>
                  <a:ext cx="250892" cy="254945"/>
                </a:xfrm>
                <a:custGeom>
                  <a:avLst/>
                  <a:gdLst>
                    <a:gd name="T0" fmla="*/ 63 w 127"/>
                    <a:gd name="T1" fmla="*/ 124 h 124"/>
                    <a:gd name="T2" fmla="*/ 0 w 127"/>
                    <a:gd name="T3" fmla="*/ 61 h 124"/>
                    <a:gd name="T4" fmla="*/ 63 w 127"/>
                    <a:gd name="T5" fmla="*/ 0 h 124"/>
                    <a:gd name="T6" fmla="*/ 127 w 127"/>
                    <a:gd name="T7" fmla="*/ 62 h 124"/>
                    <a:gd name="T8" fmla="*/ 63 w 127"/>
                    <a:gd name="T9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124">
                      <a:moveTo>
                        <a:pt x="63" y="124"/>
                      </a:moveTo>
                      <a:cubicBezTo>
                        <a:pt x="28" y="123"/>
                        <a:pt x="0" y="95"/>
                        <a:pt x="0" y="61"/>
                      </a:cubicBezTo>
                      <a:cubicBezTo>
                        <a:pt x="0" y="27"/>
                        <a:pt x="29" y="0"/>
                        <a:pt x="63" y="0"/>
                      </a:cubicBezTo>
                      <a:cubicBezTo>
                        <a:pt x="99" y="0"/>
                        <a:pt x="127" y="27"/>
                        <a:pt x="127" y="62"/>
                      </a:cubicBezTo>
                      <a:cubicBezTo>
                        <a:pt x="127" y="96"/>
                        <a:pt x="98" y="124"/>
                        <a:pt x="63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3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0470" y="1570197"/>
                  <a:ext cx="114556" cy="135826"/>
                </a:xfrm>
                <a:custGeom>
                  <a:avLst/>
                  <a:gdLst>
                    <a:gd name="T0" fmla="*/ 40 w 40"/>
                    <a:gd name="T1" fmla="*/ 38 h 76"/>
                    <a:gd name="T2" fmla="*/ 0 w 40"/>
                    <a:gd name="T3" fmla="*/ 76 h 76"/>
                    <a:gd name="T4" fmla="*/ 0 w 40"/>
                    <a:gd name="T5" fmla="*/ 0 h 76"/>
                    <a:gd name="T6" fmla="*/ 40 w 40"/>
                    <a:gd name="T7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76">
                      <a:moveTo>
                        <a:pt x="40" y="38"/>
                      </a:moveTo>
                      <a:cubicBezTo>
                        <a:pt x="26" y="51"/>
                        <a:pt x="14" y="63"/>
                        <a:pt x="0" y="76"/>
                      </a:cubicBezTo>
                      <a:cubicBezTo>
                        <a:pt x="0" y="50"/>
                        <a:pt x="0" y="26"/>
                        <a:pt x="0" y="0"/>
                      </a:cubicBezTo>
                      <a:cubicBezTo>
                        <a:pt x="14" y="13"/>
                        <a:pt x="26" y="25"/>
                        <a:pt x="40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" name="Freeform 144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77" y="1577086"/>
                  <a:ext cx="76443" cy="151588"/>
                </a:xfrm>
                <a:custGeom>
                  <a:avLst/>
                  <a:gdLst>
                    <a:gd name="T0" fmla="*/ 39 w 39"/>
                    <a:gd name="T1" fmla="*/ 74 h 74"/>
                    <a:gd name="T2" fmla="*/ 0 w 39"/>
                    <a:gd name="T3" fmla="*/ 35 h 74"/>
                    <a:gd name="T4" fmla="*/ 39 w 39"/>
                    <a:gd name="T5" fmla="*/ 0 h 74"/>
                    <a:gd name="T6" fmla="*/ 39 w 39"/>
                    <a:gd name="T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74">
                      <a:moveTo>
                        <a:pt x="39" y="74"/>
                      </a:moveTo>
                      <a:cubicBezTo>
                        <a:pt x="25" y="60"/>
                        <a:pt x="13" y="48"/>
                        <a:pt x="0" y="35"/>
                      </a:cubicBezTo>
                      <a:cubicBezTo>
                        <a:pt x="13" y="23"/>
                        <a:pt x="26" y="11"/>
                        <a:pt x="39" y="0"/>
                      </a:cubicBezTo>
                      <a:cubicBezTo>
                        <a:pt x="39" y="22"/>
                        <a:pt x="39" y="46"/>
                        <a:pt x="39" y="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Oval 161">
                  <a:extLst>
                    <a:ext uri="{FF2B5EF4-FFF2-40B4-BE49-F238E27FC236}"/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0634" y="1618428"/>
                  <a:ext cx="56842" cy="62014"/>
                </a:xfrm>
                <a:prstGeom prst="ellipse">
                  <a:avLst/>
                </a:prstGeom>
                <a:solidFill>
                  <a:srgbClr val="EE0077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7" name="Group 212"/>
              <p:cNvGrpSpPr>
                <a:grpSpLocks/>
              </p:cNvGrpSpPr>
              <p:nvPr/>
            </p:nvGrpSpPr>
            <p:grpSpPr bwMode="auto">
              <a:xfrm>
                <a:off x="1846495" y="1564861"/>
                <a:ext cx="180964" cy="385622"/>
                <a:chOff x="3134284" y="4843242"/>
                <a:chExt cx="453431" cy="1145642"/>
              </a:xfrm>
            </p:grpSpPr>
            <p:sp>
              <p:nvSpPr>
                <p:cNvPr id="137" name="Freeform 110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414" y="5149180"/>
                  <a:ext cx="454741" cy="840625"/>
                </a:xfrm>
                <a:custGeom>
                  <a:avLst/>
                  <a:gdLst>
                    <a:gd name="T0" fmla="*/ 106 w 227"/>
                    <a:gd name="T1" fmla="*/ 232 h 409"/>
                    <a:gd name="T2" fmla="*/ 106 w 227"/>
                    <a:gd name="T3" fmla="*/ 365 h 409"/>
                    <a:gd name="T4" fmla="*/ 101 w 227"/>
                    <a:gd name="T5" fmla="*/ 389 h 409"/>
                    <a:gd name="T6" fmla="*/ 72 w 227"/>
                    <a:gd name="T7" fmla="*/ 403 h 409"/>
                    <a:gd name="T8" fmla="*/ 52 w 227"/>
                    <a:gd name="T9" fmla="*/ 380 h 409"/>
                    <a:gd name="T10" fmla="*/ 51 w 227"/>
                    <a:gd name="T11" fmla="*/ 363 h 409"/>
                    <a:gd name="T12" fmla="*/ 50 w 227"/>
                    <a:gd name="T13" fmla="*/ 57 h 409"/>
                    <a:gd name="T14" fmla="*/ 43 w 227"/>
                    <a:gd name="T15" fmla="*/ 57 h 409"/>
                    <a:gd name="T16" fmla="*/ 42 w 227"/>
                    <a:gd name="T17" fmla="*/ 164 h 409"/>
                    <a:gd name="T18" fmla="*/ 40 w 227"/>
                    <a:gd name="T19" fmla="*/ 191 h 409"/>
                    <a:gd name="T20" fmla="*/ 19 w 227"/>
                    <a:gd name="T21" fmla="*/ 207 h 409"/>
                    <a:gd name="T22" fmla="*/ 1 w 227"/>
                    <a:gd name="T23" fmla="*/ 192 h 409"/>
                    <a:gd name="T24" fmla="*/ 0 w 227"/>
                    <a:gd name="T25" fmla="*/ 179 h 409"/>
                    <a:gd name="T26" fmla="*/ 0 w 227"/>
                    <a:gd name="T27" fmla="*/ 55 h 409"/>
                    <a:gd name="T28" fmla="*/ 51 w 227"/>
                    <a:gd name="T29" fmla="*/ 1 h 409"/>
                    <a:gd name="T30" fmla="*/ 175 w 227"/>
                    <a:gd name="T31" fmla="*/ 2 h 409"/>
                    <a:gd name="T32" fmla="*/ 227 w 227"/>
                    <a:gd name="T33" fmla="*/ 54 h 409"/>
                    <a:gd name="T34" fmla="*/ 227 w 227"/>
                    <a:gd name="T35" fmla="*/ 181 h 409"/>
                    <a:gd name="T36" fmla="*/ 214 w 227"/>
                    <a:gd name="T37" fmla="*/ 207 h 409"/>
                    <a:gd name="T38" fmla="*/ 186 w 227"/>
                    <a:gd name="T39" fmla="*/ 186 h 409"/>
                    <a:gd name="T40" fmla="*/ 185 w 227"/>
                    <a:gd name="T41" fmla="*/ 94 h 409"/>
                    <a:gd name="T42" fmla="*/ 184 w 227"/>
                    <a:gd name="T43" fmla="*/ 57 h 409"/>
                    <a:gd name="T44" fmla="*/ 176 w 227"/>
                    <a:gd name="T45" fmla="*/ 57 h 409"/>
                    <a:gd name="T46" fmla="*/ 176 w 227"/>
                    <a:gd name="T47" fmla="*/ 367 h 409"/>
                    <a:gd name="T48" fmla="*/ 157 w 227"/>
                    <a:gd name="T49" fmla="*/ 403 h 409"/>
                    <a:gd name="T50" fmla="*/ 122 w 227"/>
                    <a:gd name="T51" fmla="*/ 374 h 409"/>
                    <a:gd name="T52" fmla="*/ 121 w 227"/>
                    <a:gd name="T53" fmla="*/ 232 h 409"/>
                    <a:gd name="T54" fmla="*/ 106 w 227"/>
                    <a:gd name="T55" fmla="*/ 232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7" h="409">
                      <a:moveTo>
                        <a:pt x="106" y="232"/>
                      </a:moveTo>
                      <a:cubicBezTo>
                        <a:pt x="106" y="232"/>
                        <a:pt x="107" y="321"/>
                        <a:pt x="106" y="365"/>
                      </a:cubicBezTo>
                      <a:cubicBezTo>
                        <a:pt x="105" y="373"/>
                        <a:pt x="104" y="382"/>
                        <a:pt x="101" y="389"/>
                      </a:cubicBezTo>
                      <a:cubicBezTo>
                        <a:pt x="96" y="402"/>
                        <a:pt x="85" y="406"/>
                        <a:pt x="72" y="403"/>
                      </a:cubicBezTo>
                      <a:cubicBezTo>
                        <a:pt x="60" y="401"/>
                        <a:pt x="53" y="393"/>
                        <a:pt x="52" y="380"/>
                      </a:cubicBezTo>
                      <a:cubicBezTo>
                        <a:pt x="51" y="375"/>
                        <a:pt x="51" y="369"/>
                        <a:pt x="51" y="363"/>
                      </a:cubicBezTo>
                      <a:cubicBezTo>
                        <a:pt x="51" y="269"/>
                        <a:pt x="50" y="57"/>
                        <a:pt x="50" y="57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43" y="57"/>
                        <a:pt x="43" y="134"/>
                        <a:pt x="42" y="164"/>
                      </a:cubicBezTo>
                      <a:cubicBezTo>
                        <a:pt x="42" y="174"/>
                        <a:pt x="42" y="180"/>
                        <a:pt x="40" y="191"/>
                      </a:cubicBezTo>
                      <a:cubicBezTo>
                        <a:pt x="39" y="201"/>
                        <a:pt x="30" y="208"/>
                        <a:pt x="19" y="207"/>
                      </a:cubicBezTo>
                      <a:cubicBezTo>
                        <a:pt x="9" y="206"/>
                        <a:pt x="3" y="201"/>
                        <a:pt x="1" y="192"/>
                      </a:cubicBezTo>
                      <a:cubicBezTo>
                        <a:pt x="0" y="188"/>
                        <a:pt x="0" y="183"/>
                        <a:pt x="0" y="179"/>
                      </a:cubicBezTo>
                      <a:cubicBezTo>
                        <a:pt x="0" y="138"/>
                        <a:pt x="0" y="96"/>
                        <a:pt x="0" y="55"/>
                      </a:cubicBezTo>
                      <a:cubicBezTo>
                        <a:pt x="0" y="23"/>
                        <a:pt x="19" y="2"/>
                        <a:pt x="51" y="1"/>
                      </a:cubicBezTo>
                      <a:cubicBezTo>
                        <a:pt x="93" y="0"/>
                        <a:pt x="134" y="0"/>
                        <a:pt x="175" y="2"/>
                      </a:cubicBezTo>
                      <a:cubicBezTo>
                        <a:pt x="207" y="3"/>
                        <a:pt x="227" y="22"/>
                        <a:pt x="227" y="54"/>
                      </a:cubicBezTo>
                      <a:cubicBezTo>
                        <a:pt x="226" y="96"/>
                        <a:pt x="227" y="139"/>
                        <a:pt x="227" y="181"/>
                      </a:cubicBezTo>
                      <a:cubicBezTo>
                        <a:pt x="227" y="192"/>
                        <a:pt x="225" y="202"/>
                        <a:pt x="214" y="207"/>
                      </a:cubicBezTo>
                      <a:cubicBezTo>
                        <a:pt x="199" y="212"/>
                        <a:pt x="186" y="203"/>
                        <a:pt x="186" y="186"/>
                      </a:cubicBezTo>
                      <a:cubicBezTo>
                        <a:pt x="185" y="155"/>
                        <a:pt x="185" y="125"/>
                        <a:pt x="185" y="94"/>
                      </a:cubicBezTo>
                      <a:cubicBezTo>
                        <a:pt x="185" y="85"/>
                        <a:pt x="184" y="57"/>
                        <a:pt x="184" y="57"/>
                      </a:cubicBezTo>
                      <a:cubicBezTo>
                        <a:pt x="176" y="57"/>
                        <a:pt x="176" y="57"/>
                        <a:pt x="176" y="57"/>
                      </a:cubicBezTo>
                      <a:cubicBezTo>
                        <a:pt x="176" y="57"/>
                        <a:pt x="176" y="367"/>
                        <a:pt x="176" y="367"/>
                      </a:cubicBezTo>
                      <a:cubicBezTo>
                        <a:pt x="176" y="383"/>
                        <a:pt x="174" y="397"/>
                        <a:pt x="157" y="403"/>
                      </a:cubicBezTo>
                      <a:cubicBezTo>
                        <a:pt x="138" y="409"/>
                        <a:pt x="122" y="396"/>
                        <a:pt x="122" y="374"/>
                      </a:cubicBezTo>
                      <a:cubicBezTo>
                        <a:pt x="121" y="342"/>
                        <a:pt x="121" y="232"/>
                        <a:pt x="121" y="232"/>
                      </a:cubicBez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" name="Oval 178">
                  <a:extLst>
                    <a:ext uri="{FF2B5EF4-FFF2-40B4-BE49-F238E27FC236}"/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3378" y="4871269"/>
                  <a:ext cx="243051" cy="252647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Freeform 179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218" y="4843708"/>
                  <a:ext cx="76444" cy="68904"/>
                </a:xfrm>
                <a:custGeom>
                  <a:avLst/>
                  <a:gdLst>
                    <a:gd name="T0" fmla="*/ 14 w 38"/>
                    <a:gd name="T1" fmla="*/ 34 h 34"/>
                    <a:gd name="T2" fmla="*/ 0 w 38"/>
                    <a:gd name="T3" fmla="*/ 3 h 34"/>
                    <a:gd name="T4" fmla="*/ 20 w 38"/>
                    <a:gd name="T5" fmla="*/ 28 h 34"/>
                    <a:gd name="T6" fmla="*/ 17 w 38"/>
                    <a:gd name="T7" fmla="*/ 0 h 34"/>
                    <a:gd name="T8" fmla="*/ 29 w 38"/>
                    <a:gd name="T9" fmla="*/ 23 h 34"/>
                    <a:gd name="T10" fmla="*/ 37 w 38"/>
                    <a:gd name="T11" fmla="*/ 0 h 34"/>
                    <a:gd name="T12" fmla="*/ 38 w 38"/>
                    <a:gd name="T13" fmla="*/ 25 h 34"/>
                    <a:gd name="T14" fmla="*/ 14 w 38"/>
                    <a:gd name="T1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4">
                      <a:moveTo>
                        <a:pt x="14" y="3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7" y="11"/>
                        <a:pt x="14" y="20"/>
                        <a:pt x="20" y="28"/>
                      </a:cubicBezTo>
                      <a:cubicBezTo>
                        <a:pt x="19" y="19"/>
                        <a:pt x="18" y="9"/>
                        <a:pt x="17" y="0"/>
                      </a:cubicBezTo>
                      <a:cubicBezTo>
                        <a:pt x="21" y="8"/>
                        <a:pt x="25" y="16"/>
                        <a:pt x="29" y="23"/>
                      </a:cubicBezTo>
                      <a:cubicBezTo>
                        <a:pt x="32" y="16"/>
                        <a:pt x="34" y="8"/>
                        <a:pt x="37" y="0"/>
                      </a:cubicBezTo>
                      <a:cubicBezTo>
                        <a:pt x="37" y="9"/>
                        <a:pt x="38" y="25"/>
                        <a:pt x="38" y="25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167EDC">
                    <a:lumMod val="75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8" name="Group 210"/>
              <p:cNvGrpSpPr>
                <a:grpSpLocks/>
              </p:cNvGrpSpPr>
              <p:nvPr/>
            </p:nvGrpSpPr>
            <p:grpSpPr bwMode="auto">
              <a:xfrm>
                <a:off x="2943105" y="2450688"/>
                <a:ext cx="182755" cy="445973"/>
                <a:chOff x="3762800" y="4691888"/>
                <a:chExt cx="457919" cy="1324939"/>
              </a:xfrm>
            </p:grpSpPr>
            <p:sp>
              <p:nvSpPr>
                <p:cNvPr id="134" name="Freeform 107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1997" y="4986107"/>
                  <a:ext cx="458662" cy="1031258"/>
                </a:xfrm>
                <a:custGeom>
                  <a:avLst/>
                  <a:gdLst>
                    <a:gd name="T0" fmla="*/ 180 w 230"/>
                    <a:gd name="T1" fmla="*/ 63 h 501"/>
                    <a:gd name="T2" fmla="*/ 176 w 230"/>
                    <a:gd name="T3" fmla="*/ 472 h 501"/>
                    <a:gd name="T4" fmla="*/ 151 w 230"/>
                    <a:gd name="T5" fmla="*/ 499 h 501"/>
                    <a:gd name="T6" fmla="*/ 123 w 230"/>
                    <a:gd name="T7" fmla="*/ 479 h 501"/>
                    <a:gd name="T8" fmla="*/ 121 w 230"/>
                    <a:gd name="T9" fmla="*/ 457 h 501"/>
                    <a:gd name="T10" fmla="*/ 120 w 230"/>
                    <a:gd name="T11" fmla="*/ 297 h 501"/>
                    <a:gd name="T12" fmla="*/ 118 w 230"/>
                    <a:gd name="T13" fmla="*/ 259 h 501"/>
                    <a:gd name="T14" fmla="*/ 113 w 230"/>
                    <a:gd name="T15" fmla="*/ 259 h 501"/>
                    <a:gd name="T16" fmla="*/ 109 w 230"/>
                    <a:gd name="T17" fmla="*/ 295 h 501"/>
                    <a:gd name="T18" fmla="*/ 109 w 230"/>
                    <a:gd name="T19" fmla="*/ 461 h 501"/>
                    <a:gd name="T20" fmla="*/ 105 w 230"/>
                    <a:gd name="T21" fmla="*/ 482 h 501"/>
                    <a:gd name="T22" fmla="*/ 76 w 230"/>
                    <a:gd name="T23" fmla="*/ 498 h 501"/>
                    <a:gd name="T24" fmla="*/ 53 w 230"/>
                    <a:gd name="T25" fmla="*/ 471 h 501"/>
                    <a:gd name="T26" fmla="*/ 49 w 230"/>
                    <a:gd name="T27" fmla="*/ 63 h 501"/>
                    <a:gd name="T28" fmla="*/ 45 w 230"/>
                    <a:gd name="T29" fmla="*/ 63 h 501"/>
                    <a:gd name="T30" fmla="*/ 44 w 230"/>
                    <a:gd name="T31" fmla="*/ 210 h 501"/>
                    <a:gd name="T32" fmla="*/ 43 w 230"/>
                    <a:gd name="T33" fmla="*/ 221 h 501"/>
                    <a:gd name="T34" fmla="*/ 21 w 230"/>
                    <a:gd name="T35" fmla="*/ 242 h 501"/>
                    <a:gd name="T36" fmla="*/ 0 w 230"/>
                    <a:gd name="T37" fmla="*/ 220 h 501"/>
                    <a:gd name="T38" fmla="*/ 1 w 230"/>
                    <a:gd name="T39" fmla="*/ 45 h 501"/>
                    <a:gd name="T40" fmla="*/ 48 w 230"/>
                    <a:gd name="T41" fmla="*/ 2 h 501"/>
                    <a:gd name="T42" fmla="*/ 163 w 230"/>
                    <a:gd name="T43" fmla="*/ 1 h 501"/>
                    <a:gd name="T44" fmla="*/ 226 w 230"/>
                    <a:gd name="T45" fmla="*/ 33 h 501"/>
                    <a:gd name="T46" fmla="*/ 230 w 230"/>
                    <a:gd name="T47" fmla="*/ 53 h 501"/>
                    <a:gd name="T48" fmla="*/ 229 w 230"/>
                    <a:gd name="T49" fmla="*/ 216 h 501"/>
                    <a:gd name="T50" fmla="*/ 218 w 230"/>
                    <a:gd name="T51" fmla="*/ 239 h 501"/>
                    <a:gd name="T52" fmla="*/ 187 w 230"/>
                    <a:gd name="T53" fmla="*/ 217 h 501"/>
                    <a:gd name="T54" fmla="*/ 185 w 230"/>
                    <a:gd name="T55" fmla="*/ 63 h 501"/>
                    <a:gd name="T56" fmla="*/ 180 w 230"/>
                    <a:gd name="T57" fmla="*/ 63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0" h="501">
                      <a:moveTo>
                        <a:pt x="180" y="63"/>
                      </a:moveTo>
                      <a:cubicBezTo>
                        <a:pt x="180" y="68"/>
                        <a:pt x="179" y="399"/>
                        <a:pt x="176" y="472"/>
                      </a:cubicBezTo>
                      <a:cubicBezTo>
                        <a:pt x="175" y="486"/>
                        <a:pt x="164" y="499"/>
                        <a:pt x="151" y="499"/>
                      </a:cubicBezTo>
                      <a:cubicBezTo>
                        <a:pt x="137" y="499"/>
                        <a:pt x="128" y="492"/>
                        <a:pt x="123" y="479"/>
                      </a:cubicBezTo>
                      <a:cubicBezTo>
                        <a:pt x="121" y="472"/>
                        <a:pt x="121" y="464"/>
                        <a:pt x="121" y="457"/>
                      </a:cubicBezTo>
                      <a:cubicBezTo>
                        <a:pt x="120" y="404"/>
                        <a:pt x="121" y="350"/>
                        <a:pt x="120" y="297"/>
                      </a:cubicBezTo>
                      <a:cubicBezTo>
                        <a:pt x="120" y="284"/>
                        <a:pt x="119" y="272"/>
                        <a:pt x="118" y="259"/>
                      </a:cubicBezTo>
                      <a:cubicBezTo>
                        <a:pt x="116" y="259"/>
                        <a:pt x="114" y="259"/>
                        <a:pt x="113" y="259"/>
                      </a:cubicBezTo>
                      <a:cubicBezTo>
                        <a:pt x="111" y="271"/>
                        <a:pt x="109" y="283"/>
                        <a:pt x="109" y="295"/>
                      </a:cubicBezTo>
                      <a:cubicBezTo>
                        <a:pt x="109" y="350"/>
                        <a:pt x="109" y="406"/>
                        <a:pt x="109" y="461"/>
                      </a:cubicBezTo>
                      <a:cubicBezTo>
                        <a:pt x="109" y="468"/>
                        <a:pt x="107" y="476"/>
                        <a:pt x="105" y="482"/>
                      </a:cubicBezTo>
                      <a:cubicBezTo>
                        <a:pt x="99" y="494"/>
                        <a:pt x="89" y="501"/>
                        <a:pt x="76" y="498"/>
                      </a:cubicBezTo>
                      <a:cubicBezTo>
                        <a:pt x="62" y="495"/>
                        <a:pt x="53" y="486"/>
                        <a:pt x="53" y="471"/>
                      </a:cubicBezTo>
                      <a:cubicBezTo>
                        <a:pt x="53" y="416"/>
                        <a:pt x="50" y="69"/>
                        <a:pt x="49" y="63"/>
                      </a:cubicBezTo>
                      <a:cubicBezTo>
                        <a:pt x="48" y="63"/>
                        <a:pt x="46" y="63"/>
                        <a:pt x="45" y="63"/>
                      </a:cubicBezTo>
                      <a:cubicBezTo>
                        <a:pt x="44" y="68"/>
                        <a:pt x="44" y="166"/>
                        <a:pt x="44" y="210"/>
                      </a:cubicBezTo>
                      <a:cubicBezTo>
                        <a:pt x="44" y="214"/>
                        <a:pt x="44" y="217"/>
                        <a:pt x="43" y="221"/>
                      </a:cubicBezTo>
                      <a:cubicBezTo>
                        <a:pt x="41" y="233"/>
                        <a:pt x="35" y="243"/>
                        <a:pt x="21" y="242"/>
                      </a:cubicBezTo>
                      <a:cubicBezTo>
                        <a:pt x="8" y="242"/>
                        <a:pt x="0" y="233"/>
                        <a:pt x="0" y="220"/>
                      </a:cubicBezTo>
                      <a:cubicBezTo>
                        <a:pt x="0" y="162"/>
                        <a:pt x="0" y="103"/>
                        <a:pt x="1" y="45"/>
                      </a:cubicBezTo>
                      <a:cubicBezTo>
                        <a:pt x="2" y="21"/>
                        <a:pt x="25" y="2"/>
                        <a:pt x="48" y="2"/>
                      </a:cubicBezTo>
                      <a:cubicBezTo>
                        <a:pt x="87" y="2"/>
                        <a:pt x="125" y="1"/>
                        <a:pt x="163" y="1"/>
                      </a:cubicBezTo>
                      <a:cubicBezTo>
                        <a:pt x="196" y="0"/>
                        <a:pt x="216" y="10"/>
                        <a:pt x="226" y="33"/>
                      </a:cubicBezTo>
                      <a:cubicBezTo>
                        <a:pt x="228" y="39"/>
                        <a:pt x="230" y="46"/>
                        <a:pt x="230" y="53"/>
                      </a:cubicBezTo>
                      <a:cubicBezTo>
                        <a:pt x="230" y="107"/>
                        <a:pt x="230" y="162"/>
                        <a:pt x="229" y="216"/>
                      </a:cubicBezTo>
                      <a:cubicBezTo>
                        <a:pt x="229" y="224"/>
                        <a:pt x="224" y="235"/>
                        <a:pt x="218" y="239"/>
                      </a:cubicBezTo>
                      <a:cubicBezTo>
                        <a:pt x="203" y="249"/>
                        <a:pt x="187" y="238"/>
                        <a:pt x="187" y="217"/>
                      </a:cubicBezTo>
                      <a:cubicBezTo>
                        <a:pt x="186" y="171"/>
                        <a:pt x="185" y="68"/>
                        <a:pt x="185" y="63"/>
                      </a:cubicBezTo>
                      <a:cubicBezTo>
                        <a:pt x="183" y="63"/>
                        <a:pt x="182" y="63"/>
                        <a:pt x="180" y="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Oval 180">
                  <a:extLst>
                    <a:ext uri="{FF2B5EF4-FFF2-40B4-BE49-F238E27FC236}"/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5882" y="4721976"/>
                  <a:ext cx="237172" cy="250351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Freeform 181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722" y="4692118"/>
                  <a:ext cx="72524" cy="68904"/>
                </a:xfrm>
                <a:custGeom>
                  <a:avLst/>
                  <a:gdLst>
                    <a:gd name="T0" fmla="*/ 14 w 38"/>
                    <a:gd name="T1" fmla="*/ 34 h 34"/>
                    <a:gd name="T2" fmla="*/ 0 w 38"/>
                    <a:gd name="T3" fmla="*/ 3 h 34"/>
                    <a:gd name="T4" fmla="*/ 20 w 38"/>
                    <a:gd name="T5" fmla="*/ 28 h 34"/>
                    <a:gd name="T6" fmla="*/ 17 w 38"/>
                    <a:gd name="T7" fmla="*/ 0 h 34"/>
                    <a:gd name="T8" fmla="*/ 29 w 38"/>
                    <a:gd name="T9" fmla="*/ 23 h 34"/>
                    <a:gd name="T10" fmla="*/ 37 w 38"/>
                    <a:gd name="T11" fmla="*/ 1 h 34"/>
                    <a:gd name="T12" fmla="*/ 38 w 38"/>
                    <a:gd name="T13" fmla="*/ 25 h 34"/>
                    <a:gd name="T14" fmla="*/ 14 w 38"/>
                    <a:gd name="T15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4">
                      <a:moveTo>
                        <a:pt x="14" y="3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11"/>
                        <a:pt x="13" y="20"/>
                        <a:pt x="20" y="28"/>
                      </a:cubicBezTo>
                      <a:cubicBezTo>
                        <a:pt x="19" y="19"/>
                        <a:pt x="18" y="9"/>
                        <a:pt x="17" y="0"/>
                      </a:cubicBezTo>
                      <a:cubicBezTo>
                        <a:pt x="21" y="8"/>
                        <a:pt x="25" y="16"/>
                        <a:pt x="29" y="23"/>
                      </a:cubicBezTo>
                      <a:cubicBezTo>
                        <a:pt x="31" y="16"/>
                        <a:pt x="34" y="8"/>
                        <a:pt x="37" y="1"/>
                      </a:cubicBezTo>
                      <a:cubicBezTo>
                        <a:pt x="37" y="9"/>
                        <a:pt x="38" y="25"/>
                        <a:pt x="38" y="25"/>
                      </a:cubicBez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167EDC">
                    <a:lumMod val="75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9" name="Group 209"/>
              <p:cNvGrpSpPr>
                <a:grpSpLocks/>
              </p:cNvGrpSpPr>
              <p:nvPr/>
            </p:nvGrpSpPr>
            <p:grpSpPr bwMode="auto">
              <a:xfrm>
                <a:off x="5348805" y="1422229"/>
                <a:ext cx="216798" cy="509459"/>
                <a:chOff x="4332952" y="4507933"/>
                <a:chExt cx="543219" cy="1513549"/>
              </a:xfrm>
            </p:grpSpPr>
            <p:sp>
              <p:nvSpPr>
                <p:cNvPr id="131" name="Freeform 105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635" y="4816146"/>
                  <a:ext cx="542946" cy="1205816"/>
                </a:xfrm>
                <a:custGeom>
                  <a:avLst/>
                  <a:gdLst>
                    <a:gd name="T0" fmla="*/ 130 w 273"/>
                    <a:gd name="T1" fmla="*/ 312 h 587"/>
                    <a:gd name="T2" fmla="*/ 130 w 273"/>
                    <a:gd name="T3" fmla="*/ 373 h 587"/>
                    <a:gd name="T4" fmla="*/ 129 w 273"/>
                    <a:gd name="T5" fmla="*/ 547 h 587"/>
                    <a:gd name="T6" fmla="*/ 109 w 273"/>
                    <a:gd name="T7" fmla="*/ 579 h 587"/>
                    <a:gd name="T8" fmla="*/ 78 w 273"/>
                    <a:gd name="T9" fmla="*/ 574 h 587"/>
                    <a:gd name="T10" fmla="*/ 65 w 273"/>
                    <a:gd name="T11" fmla="*/ 545 h 587"/>
                    <a:gd name="T12" fmla="*/ 64 w 273"/>
                    <a:gd name="T13" fmla="*/ 98 h 587"/>
                    <a:gd name="T14" fmla="*/ 64 w 273"/>
                    <a:gd name="T15" fmla="*/ 81 h 587"/>
                    <a:gd name="T16" fmla="*/ 51 w 273"/>
                    <a:gd name="T17" fmla="*/ 93 h 587"/>
                    <a:gd name="T18" fmla="*/ 51 w 273"/>
                    <a:gd name="T19" fmla="*/ 227 h 587"/>
                    <a:gd name="T20" fmla="*/ 51 w 273"/>
                    <a:gd name="T21" fmla="*/ 266 h 587"/>
                    <a:gd name="T22" fmla="*/ 28 w 273"/>
                    <a:gd name="T23" fmla="*/ 294 h 587"/>
                    <a:gd name="T24" fmla="*/ 1 w 273"/>
                    <a:gd name="T25" fmla="*/ 268 h 587"/>
                    <a:gd name="T26" fmla="*/ 1 w 273"/>
                    <a:gd name="T27" fmla="*/ 254 h 587"/>
                    <a:gd name="T28" fmla="*/ 1 w 273"/>
                    <a:gd name="T29" fmla="*/ 73 h 587"/>
                    <a:gd name="T30" fmla="*/ 72 w 273"/>
                    <a:gd name="T31" fmla="*/ 1 h 587"/>
                    <a:gd name="T32" fmla="*/ 202 w 273"/>
                    <a:gd name="T33" fmla="*/ 1 h 587"/>
                    <a:gd name="T34" fmla="*/ 272 w 273"/>
                    <a:gd name="T35" fmla="*/ 70 h 587"/>
                    <a:gd name="T36" fmla="*/ 272 w 273"/>
                    <a:gd name="T37" fmla="*/ 257 h 587"/>
                    <a:gd name="T38" fmla="*/ 272 w 273"/>
                    <a:gd name="T39" fmla="*/ 263 h 587"/>
                    <a:gd name="T40" fmla="*/ 247 w 273"/>
                    <a:gd name="T41" fmla="*/ 294 h 587"/>
                    <a:gd name="T42" fmla="*/ 223 w 273"/>
                    <a:gd name="T43" fmla="*/ 262 h 587"/>
                    <a:gd name="T44" fmla="*/ 223 w 273"/>
                    <a:gd name="T45" fmla="*/ 100 h 587"/>
                    <a:gd name="T46" fmla="*/ 222 w 273"/>
                    <a:gd name="T47" fmla="*/ 90 h 587"/>
                    <a:gd name="T48" fmla="*/ 216 w 273"/>
                    <a:gd name="T49" fmla="*/ 80 h 587"/>
                    <a:gd name="T50" fmla="*/ 210 w 273"/>
                    <a:gd name="T51" fmla="*/ 91 h 587"/>
                    <a:gd name="T52" fmla="*/ 210 w 273"/>
                    <a:gd name="T53" fmla="*/ 395 h 587"/>
                    <a:gd name="T54" fmla="*/ 209 w 273"/>
                    <a:gd name="T55" fmla="*/ 543 h 587"/>
                    <a:gd name="T56" fmla="*/ 194 w 273"/>
                    <a:gd name="T57" fmla="*/ 576 h 587"/>
                    <a:gd name="T58" fmla="*/ 148 w 273"/>
                    <a:gd name="T59" fmla="*/ 559 h 587"/>
                    <a:gd name="T60" fmla="*/ 145 w 273"/>
                    <a:gd name="T61" fmla="*/ 538 h 587"/>
                    <a:gd name="T62" fmla="*/ 144 w 273"/>
                    <a:gd name="T63" fmla="*/ 375 h 587"/>
                    <a:gd name="T64" fmla="*/ 143 w 273"/>
                    <a:gd name="T65" fmla="*/ 312 h 587"/>
                    <a:gd name="T66" fmla="*/ 130 w 273"/>
                    <a:gd name="T67" fmla="*/ 312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3" h="587">
                      <a:moveTo>
                        <a:pt x="130" y="312"/>
                      </a:moveTo>
                      <a:cubicBezTo>
                        <a:pt x="131" y="312"/>
                        <a:pt x="130" y="373"/>
                        <a:pt x="130" y="373"/>
                      </a:cubicBezTo>
                      <a:cubicBezTo>
                        <a:pt x="129" y="431"/>
                        <a:pt x="129" y="489"/>
                        <a:pt x="129" y="547"/>
                      </a:cubicBezTo>
                      <a:cubicBezTo>
                        <a:pt x="129" y="562"/>
                        <a:pt x="122" y="572"/>
                        <a:pt x="109" y="579"/>
                      </a:cubicBezTo>
                      <a:cubicBezTo>
                        <a:pt x="98" y="585"/>
                        <a:pt x="85" y="583"/>
                        <a:pt x="78" y="574"/>
                      </a:cubicBezTo>
                      <a:cubicBezTo>
                        <a:pt x="71" y="566"/>
                        <a:pt x="65" y="555"/>
                        <a:pt x="65" y="545"/>
                      </a:cubicBezTo>
                      <a:cubicBezTo>
                        <a:pt x="64" y="489"/>
                        <a:pt x="61" y="178"/>
                        <a:pt x="64" y="98"/>
                      </a:cubicBezTo>
                      <a:cubicBezTo>
                        <a:pt x="64" y="93"/>
                        <a:pt x="64" y="87"/>
                        <a:pt x="64" y="81"/>
                      </a:cubicBezTo>
                      <a:cubicBezTo>
                        <a:pt x="50" y="77"/>
                        <a:pt x="51" y="86"/>
                        <a:pt x="51" y="93"/>
                      </a:cubicBezTo>
                      <a:cubicBezTo>
                        <a:pt x="51" y="138"/>
                        <a:pt x="51" y="182"/>
                        <a:pt x="51" y="227"/>
                      </a:cubicBezTo>
                      <a:cubicBezTo>
                        <a:pt x="51" y="240"/>
                        <a:pt x="51" y="253"/>
                        <a:pt x="51" y="266"/>
                      </a:cubicBezTo>
                      <a:cubicBezTo>
                        <a:pt x="50" y="282"/>
                        <a:pt x="41" y="293"/>
                        <a:pt x="28" y="294"/>
                      </a:cubicBezTo>
                      <a:cubicBezTo>
                        <a:pt x="15" y="295"/>
                        <a:pt x="4" y="284"/>
                        <a:pt x="1" y="268"/>
                      </a:cubicBezTo>
                      <a:cubicBezTo>
                        <a:pt x="0" y="264"/>
                        <a:pt x="1" y="259"/>
                        <a:pt x="1" y="254"/>
                      </a:cubicBezTo>
                      <a:cubicBezTo>
                        <a:pt x="1" y="194"/>
                        <a:pt x="0" y="133"/>
                        <a:pt x="1" y="73"/>
                      </a:cubicBezTo>
                      <a:cubicBezTo>
                        <a:pt x="1" y="28"/>
                        <a:pt x="27" y="1"/>
                        <a:pt x="72" y="1"/>
                      </a:cubicBezTo>
                      <a:cubicBezTo>
                        <a:pt x="115" y="1"/>
                        <a:pt x="159" y="2"/>
                        <a:pt x="202" y="1"/>
                      </a:cubicBezTo>
                      <a:cubicBezTo>
                        <a:pt x="239" y="0"/>
                        <a:pt x="273" y="25"/>
                        <a:pt x="272" y="70"/>
                      </a:cubicBezTo>
                      <a:cubicBezTo>
                        <a:pt x="271" y="132"/>
                        <a:pt x="272" y="195"/>
                        <a:pt x="272" y="257"/>
                      </a:cubicBezTo>
                      <a:cubicBezTo>
                        <a:pt x="272" y="259"/>
                        <a:pt x="272" y="261"/>
                        <a:pt x="272" y="263"/>
                      </a:cubicBezTo>
                      <a:cubicBezTo>
                        <a:pt x="271" y="282"/>
                        <a:pt x="261" y="294"/>
                        <a:pt x="247" y="294"/>
                      </a:cubicBezTo>
                      <a:cubicBezTo>
                        <a:pt x="233" y="294"/>
                        <a:pt x="223" y="281"/>
                        <a:pt x="223" y="262"/>
                      </a:cubicBezTo>
                      <a:cubicBezTo>
                        <a:pt x="223" y="208"/>
                        <a:pt x="223" y="154"/>
                        <a:pt x="223" y="100"/>
                      </a:cubicBezTo>
                      <a:cubicBezTo>
                        <a:pt x="223" y="97"/>
                        <a:pt x="224" y="93"/>
                        <a:pt x="222" y="90"/>
                      </a:cubicBezTo>
                      <a:cubicBezTo>
                        <a:pt x="221" y="86"/>
                        <a:pt x="218" y="83"/>
                        <a:pt x="216" y="80"/>
                      </a:cubicBezTo>
                      <a:cubicBezTo>
                        <a:pt x="214" y="83"/>
                        <a:pt x="210" y="87"/>
                        <a:pt x="210" y="91"/>
                      </a:cubicBezTo>
                      <a:cubicBezTo>
                        <a:pt x="210" y="130"/>
                        <a:pt x="210" y="380"/>
                        <a:pt x="210" y="395"/>
                      </a:cubicBezTo>
                      <a:cubicBezTo>
                        <a:pt x="209" y="445"/>
                        <a:pt x="209" y="494"/>
                        <a:pt x="209" y="543"/>
                      </a:cubicBezTo>
                      <a:cubicBezTo>
                        <a:pt x="209" y="557"/>
                        <a:pt x="206" y="569"/>
                        <a:pt x="194" y="576"/>
                      </a:cubicBezTo>
                      <a:cubicBezTo>
                        <a:pt x="175" y="587"/>
                        <a:pt x="154" y="580"/>
                        <a:pt x="148" y="559"/>
                      </a:cubicBezTo>
                      <a:cubicBezTo>
                        <a:pt x="146" y="553"/>
                        <a:pt x="145" y="545"/>
                        <a:pt x="145" y="538"/>
                      </a:cubicBezTo>
                      <a:cubicBezTo>
                        <a:pt x="144" y="484"/>
                        <a:pt x="145" y="429"/>
                        <a:pt x="144" y="375"/>
                      </a:cubicBezTo>
                      <a:cubicBezTo>
                        <a:pt x="144" y="354"/>
                        <a:pt x="143" y="334"/>
                        <a:pt x="143" y="312"/>
                      </a:cubicBezTo>
                      <a:cubicBezTo>
                        <a:pt x="143" y="312"/>
                        <a:pt x="131" y="312"/>
                        <a:pt x="130" y="31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Oval 182">
                  <a:extLst>
                    <a:ext uri="{FF2B5EF4-FFF2-40B4-BE49-F238E27FC236}"/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5722" y="4538233"/>
                  <a:ext cx="243051" cy="250351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Freeform 183">
                  <a:extLst>
                    <a:ext uri="{FF2B5EF4-FFF2-40B4-BE49-F238E27FC236}"/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522" y="4508376"/>
                  <a:ext cx="76444" cy="71200"/>
                </a:xfrm>
                <a:custGeom>
                  <a:avLst/>
                  <a:gdLst>
                    <a:gd name="T0" fmla="*/ 14 w 38"/>
                    <a:gd name="T1" fmla="*/ 35 h 35"/>
                    <a:gd name="T2" fmla="*/ 0 w 38"/>
                    <a:gd name="T3" fmla="*/ 3 h 35"/>
                    <a:gd name="T4" fmla="*/ 20 w 38"/>
                    <a:gd name="T5" fmla="*/ 29 h 35"/>
                    <a:gd name="T6" fmla="*/ 17 w 38"/>
                    <a:gd name="T7" fmla="*/ 0 h 35"/>
                    <a:gd name="T8" fmla="*/ 29 w 38"/>
                    <a:gd name="T9" fmla="*/ 24 h 35"/>
                    <a:gd name="T10" fmla="*/ 37 w 38"/>
                    <a:gd name="T11" fmla="*/ 1 h 35"/>
                    <a:gd name="T12" fmla="*/ 38 w 38"/>
                    <a:gd name="T13" fmla="*/ 26 h 35"/>
                    <a:gd name="T14" fmla="*/ 14 w 38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" h="35">
                      <a:moveTo>
                        <a:pt x="14" y="35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7" y="12"/>
                        <a:pt x="14" y="20"/>
                        <a:pt x="20" y="29"/>
                      </a:cubicBezTo>
                      <a:cubicBezTo>
                        <a:pt x="19" y="19"/>
                        <a:pt x="18" y="10"/>
                        <a:pt x="17" y="0"/>
                      </a:cubicBezTo>
                      <a:cubicBezTo>
                        <a:pt x="21" y="8"/>
                        <a:pt x="25" y="16"/>
                        <a:pt x="29" y="24"/>
                      </a:cubicBezTo>
                      <a:cubicBezTo>
                        <a:pt x="32" y="16"/>
                        <a:pt x="34" y="9"/>
                        <a:pt x="37" y="1"/>
                      </a:cubicBezTo>
                      <a:cubicBezTo>
                        <a:pt x="37" y="9"/>
                        <a:pt x="38" y="26"/>
                        <a:pt x="38" y="26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167EDC">
                    <a:lumMod val="75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0" name="Freeform 17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53284" y="3513816"/>
                <a:ext cx="26597" cy="19327"/>
              </a:xfrm>
              <a:custGeom>
                <a:avLst/>
                <a:gdLst>
                  <a:gd name="T0" fmla="*/ 12 w 33"/>
                  <a:gd name="T1" fmla="*/ 29 h 29"/>
                  <a:gd name="T2" fmla="*/ 0 w 33"/>
                  <a:gd name="T3" fmla="*/ 2 h 29"/>
                  <a:gd name="T4" fmla="*/ 18 w 33"/>
                  <a:gd name="T5" fmla="*/ 24 h 29"/>
                  <a:gd name="T6" fmla="*/ 15 w 33"/>
                  <a:gd name="T7" fmla="*/ 0 h 29"/>
                  <a:gd name="T8" fmla="*/ 25 w 33"/>
                  <a:gd name="T9" fmla="*/ 20 h 29"/>
                  <a:gd name="T10" fmla="*/ 32 w 33"/>
                  <a:gd name="T11" fmla="*/ 1 h 29"/>
                  <a:gd name="T12" fmla="*/ 33 w 33"/>
                  <a:gd name="T13" fmla="*/ 21 h 29"/>
                  <a:gd name="T14" fmla="*/ 12 w 33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9">
                    <a:moveTo>
                      <a:pt x="12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10"/>
                      <a:pt x="12" y="17"/>
                      <a:pt x="18" y="24"/>
                    </a:cubicBezTo>
                    <a:cubicBezTo>
                      <a:pt x="17" y="16"/>
                      <a:pt x="16" y="8"/>
                      <a:pt x="15" y="0"/>
                    </a:cubicBezTo>
                    <a:cubicBezTo>
                      <a:pt x="18" y="7"/>
                      <a:pt x="22" y="13"/>
                      <a:pt x="25" y="20"/>
                    </a:cubicBezTo>
                    <a:cubicBezTo>
                      <a:pt x="27" y="13"/>
                      <a:pt x="30" y="7"/>
                      <a:pt x="32" y="1"/>
                    </a:cubicBezTo>
                    <a:cubicBezTo>
                      <a:pt x="32" y="7"/>
                      <a:pt x="33" y="21"/>
                      <a:pt x="33" y="21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3" name="Прямоугольник 82"/>
          <p:cNvSpPr/>
          <p:nvPr/>
        </p:nvSpPr>
        <p:spPr>
          <a:xfrm>
            <a:off x="273416" y="32404"/>
            <a:ext cx="11826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ЭФФЕКТИВНЫЕ РЕГИОНАЛЬНЫЕ ПРАКТИКИ СОПРОВОЖДЕНИЯ РЕБЁНКА С ОВЗ В ПЕРИОД ПОДГОТОВКИ К САМОСТОЯТЕЛЬНОЙ ЖИЗНИ, ОБЕСПЕЧЕНИЕ ПРЕЕМСТВЕННОСТИ ПРИ ПЕРЕХОДЕ РЕБЁНКА В СИСТЕМУ СОПРОВОЖДАЕМОГО ПРОЖИВАНИЯ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6836480" y="1127926"/>
            <a:ext cx="5335175" cy="5126762"/>
            <a:chOff x="8343976" y="2602046"/>
            <a:chExt cx="3625064" cy="360858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5AC869E8-0F6A-4C9C-A767-9A8B4FC3B69D}"/>
                </a:ext>
              </a:extLst>
            </p:cNvPr>
            <p:cNvSpPr txBox="1"/>
            <p:nvPr/>
          </p:nvSpPr>
          <p:spPr>
            <a:xfrm>
              <a:off x="8361226" y="2602046"/>
              <a:ext cx="3607814" cy="82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Реализация программы по социальной адаптации с применением </a:t>
              </a:r>
              <a:r>
                <a:rPr lang="ru-RU" sz="1400" dirty="0" err="1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оккупациональной</a:t>
              </a: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терапии 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«</a:t>
              </a: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Особый дом» для организации дневной занятости детей-инвалидов и детей с ограниченными возможностями здоровья в возрасте от 12 до 16 лет (ГБУ НСО «Центр «Рассвет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»)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Open Sans" panose="020B0606030504020204" pitchFamily="34" charset="0"/>
                </a:rPr>
                <a:t>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B7E5B20-CCD2-4549-A35A-D2977CF6CC83}"/>
                </a:ext>
              </a:extLst>
            </p:cNvPr>
            <p:cNvSpPr txBox="1"/>
            <p:nvPr/>
          </p:nvSpPr>
          <p:spPr>
            <a:xfrm>
              <a:off x="8361226" y="3434510"/>
              <a:ext cx="3607814" cy="82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Социально-бытовая адаптация детей-инвалидов и детей с ограниченными возможностями здоровья в возрасте от 10 до 17 лет в рамках учебно-тренировочной площадки «Я смогу!» (МБУ города Новосибирска Городской центр социальной помощи семье и детям «Заря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»)</a:t>
              </a:r>
              <a:endParaRPr lang="ru-RU" sz="1400" dirty="0">
                <a:solidFill>
                  <a:srgbClr val="00384C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F898A37E-075A-43DC-9DF1-36AB31237E38}"/>
                </a:ext>
              </a:extLst>
            </p:cNvPr>
            <p:cNvSpPr txBox="1"/>
            <p:nvPr/>
          </p:nvSpPr>
          <p:spPr>
            <a:xfrm>
              <a:off x="8343976" y="4240220"/>
              <a:ext cx="3469456" cy="82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Служба социальной реабилитации и досуговой деятельности «Со-творение» (МБУ г Новосибирска «Комплексный центр социального обслуживания населения Центрального округа по Железнодорожному, </a:t>
              </a:r>
              <a:r>
                <a:rPr lang="ru-RU" sz="1400" dirty="0" err="1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Заельцовскому</a:t>
              </a: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и Центральному районам города Новосибирска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»)</a:t>
              </a:r>
              <a:endParaRPr lang="ru-RU" sz="1400" dirty="0">
                <a:solidFill>
                  <a:srgbClr val="00384C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6D69B604-54E3-49D1-ABE1-6B06836E72FD}"/>
                </a:ext>
              </a:extLst>
            </p:cNvPr>
            <p:cNvSpPr txBox="1"/>
            <p:nvPr/>
          </p:nvSpPr>
          <p:spPr>
            <a:xfrm>
              <a:off x="8361226" y="5041283"/>
              <a:ext cx="3469456" cy="51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Ресурсный центр сопровождения обучающихся с ОВЗ </a:t>
              </a:r>
            </a:p>
            <a:p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(ФГБОУ ВО «Новосибирский государственный педагогический университет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»)</a:t>
              </a:r>
              <a:endParaRPr lang="ru-RU" sz="1400" dirty="0">
                <a:solidFill>
                  <a:srgbClr val="00384C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6D69B604-54E3-49D1-ABE1-6B06836E72FD}"/>
                </a:ext>
              </a:extLst>
            </p:cNvPr>
            <p:cNvSpPr txBox="1"/>
            <p:nvPr/>
          </p:nvSpPr>
          <p:spPr>
            <a:xfrm>
              <a:off x="8361226" y="5539058"/>
              <a:ext cx="3607814" cy="67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Модельная программа подготовки воспитанников </a:t>
              </a:r>
            </a:p>
            <a:p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организаций для детей-сирот и детей,  оставшихся без попечения родителей, 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имеющих </a:t>
              </a: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нарушения интеллектуального </a:t>
              </a:r>
              <a:endParaRPr lang="ru-RU" sz="1400" dirty="0" smtClean="0">
                <a:solidFill>
                  <a:srgbClr val="00384C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развития</a:t>
              </a:r>
              <a:r>
                <a:rPr lang="ru-RU" sz="1400" dirty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, к самостоятельной </a:t>
              </a:r>
              <a:r>
                <a:rPr lang="ru-RU" sz="1400" dirty="0" smtClean="0">
                  <a:solidFill>
                    <a:srgbClr val="00384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жизни</a:t>
              </a:r>
              <a:endParaRPr lang="ru-RU" sz="1400" dirty="0">
                <a:solidFill>
                  <a:srgbClr val="00384C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73416" y="3558177"/>
            <a:ext cx="6148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МОДЕЛЬНАЯ ПРОГРАММА ПОДГОТОВКИ ВОСПИТАННИКОВ ОРГАНИЗАЦИЙ ДЛЯ ДЕТЕЙ-СИРОТ И ДЕТЕЙ, ОСТАВШИХСЯ БЕЗ ПОПЕЧЕНИЯ РОДИТЕЛЕЙ, ИМЕЮЩИХ НАРУШЕНИЯ ИНТЕЛЛЕКТУАЛЬНОГО РАЗВИТИЯ,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 САМОСТОЯТЕЛЬНОЙ ЖИЗНИ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214620" y="4617886"/>
            <a:ext cx="6177915" cy="2185275"/>
            <a:chOff x="6051716" y="1739196"/>
            <a:chExt cx="5747717" cy="3504563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6168378" y="1847749"/>
              <a:ext cx="5596467" cy="3375736"/>
              <a:chOff x="6261857" y="2517300"/>
              <a:chExt cx="5596467" cy="3375736"/>
            </a:xfrm>
          </p:grpSpPr>
          <p:sp>
            <p:nvSpPr>
              <p:cNvPr id="109" name="Rectangle 23"/>
              <p:cNvSpPr/>
              <p:nvPr/>
            </p:nvSpPr>
            <p:spPr>
              <a:xfrm>
                <a:off x="6261857" y="2517300"/>
                <a:ext cx="5596467" cy="953155"/>
              </a:xfrm>
              <a:prstGeom prst="rect">
                <a:avLst/>
              </a:prstGeom>
              <a:solidFill>
                <a:srgbClr val="D4D4D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Rectangle 45"/>
              <p:cNvSpPr/>
              <p:nvPr/>
            </p:nvSpPr>
            <p:spPr>
              <a:xfrm>
                <a:off x="6261857" y="3728591"/>
                <a:ext cx="5596467" cy="953155"/>
              </a:xfrm>
              <a:prstGeom prst="rect">
                <a:avLst/>
              </a:prstGeom>
              <a:solidFill>
                <a:srgbClr val="D4D4D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1" name="Rectangle 46"/>
              <p:cNvSpPr/>
              <p:nvPr/>
            </p:nvSpPr>
            <p:spPr>
              <a:xfrm>
                <a:off x="6261858" y="4939881"/>
                <a:ext cx="5596466" cy="953155"/>
              </a:xfrm>
              <a:prstGeom prst="rect">
                <a:avLst/>
              </a:prstGeom>
              <a:solidFill>
                <a:srgbClr val="D4D4D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Группа 87"/>
            <p:cNvGrpSpPr/>
            <p:nvPr/>
          </p:nvGrpSpPr>
          <p:grpSpPr>
            <a:xfrm>
              <a:off x="6051716" y="1739196"/>
              <a:ext cx="5747717" cy="966406"/>
              <a:chOff x="6145195" y="2408747"/>
              <a:chExt cx="5747717" cy="966406"/>
            </a:xfrm>
          </p:grpSpPr>
          <p:grpSp>
            <p:nvGrpSpPr>
              <p:cNvPr id="103" name="Group 7"/>
              <p:cNvGrpSpPr/>
              <p:nvPr/>
            </p:nvGrpSpPr>
            <p:grpSpPr>
              <a:xfrm>
                <a:off x="6145195" y="2408747"/>
                <a:ext cx="5616876" cy="966406"/>
                <a:chOff x="3925455" y="1178008"/>
                <a:chExt cx="5652695" cy="983301"/>
              </a:xfrm>
            </p:grpSpPr>
            <p:sp>
              <p:nvSpPr>
                <p:cNvPr id="105" name="Rectangle 4"/>
                <p:cNvSpPr/>
                <p:nvPr/>
              </p:nvSpPr>
              <p:spPr>
                <a:xfrm>
                  <a:off x="4770390" y="1178008"/>
                  <a:ext cx="4807760" cy="96981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6" name="Group 6"/>
                <p:cNvGrpSpPr/>
                <p:nvPr/>
              </p:nvGrpSpPr>
              <p:grpSpPr>
                <a:xfrm>
                  <a:off x="3925455" y="1191491"/>
                  <a:ext cx="1109157" cy="969818"/>
                  <a:chOff x="3925455" y="1191491"/>
                  <a:chExt cx="1109157" cy="969818"/>
                </a:xfrm>
              </p:grpSpPr>
              <p:sp>
                <p:nvSpPr>
                  <p:cNvPr id="107" name="Rectangle 3"/>
                  <p:cNvSpPr/>
                  <p:nvPr/>
                </p:nvSpPr>
                <p:spPr>
                  <a:xfrm>
                    <a:off x="3925455" y="1191491"/>
                    <a:ext cx="844935" cy="969818"/>
                  </a:xfrm>
                  <a:prstGeom prst="rect">
                    <a:avLst/>
                  </a:prstGeom>
                  <a:solidFill>
                    <a:srgbClr val="F0AD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800" b="1" kern="0" noProof="0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</a:rPr>
                      <a:t>1</a:t>
                    </a: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Verdana"/>
                    </a:endParaRPr>
                  </a:p>
                </p:txBody>
              </p:sp>
              <p:sp>
                <p:nvSpPr>
                  <p:cNvPr id="108" name="Isosceles Triangle 5"/>
                  <p:cNvSpPr/>
                  <p:nvPr/>
                </p:nvSpPr>
                <p:spPr>
                  <a:xfrm rot="5400000">
                    <a:off x="4733635" y="1549883"/>
                    <a:ext cx="323272" cy="278683"/>
                  </a:xfrm>
                  <a:prstGeom prst="triangle">
                    <a:avLst/>
                  </a:prstGeom>
                  <a:solidFill>
                    <a:srgbClr val="F0AD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04" name="TextBox 103"/>
              <p:cNvSpPr txBox="1"/>
              <p:nvPr/>
            </p:nvSpPr>
            <p:spPr>
              <a:xfrm>
                <a:off x="7158593" y="2483752"/>
                <a:ext cx="4734319" cy="83909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/>
                  <a:t>Разработка и внедрение системы подготовки к самостоятельной жизни воспитанников с интеллектуальными </a:t>
                </a:r>
                <a:r>
                  <a:rPr lang="ru-RU" sz="1400" dirty="0" smtClean="0"/>
                  <a:t>нарушениями</a:t>
                </a:r>
                <a:endParaRPr lang="ru-RU" sz="1400" dirty="0"/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6051718" y="2949127"/>
              <a:ext cx="5625582" cy="967691"/>
              <a:chOff x="6145197" y="3618678"/>
              <a:chExt cx="5625582" cy="967691"/>
            </a:xfrm>
          </p:grpSpPr>
          <p:grpSp>
            <p:nvGrpSpPr>
              <p:cNvPr id="97" name="Group 8"/>
              <p:cNvGrpSpPr/>
              <p:nvPr/>
            </p:nvGrpSpPr>
            <p:grpSpPr>
              <a:xfrm>
                <a:off x="6145197" y="3618678"/>
                <a:ext cx="5616874" cy="967691"/>
                <a:chOff x="3925456" y="1176701"/>
                <a:chExt cx="5728230" cy="984608"/>
              </a:xfrm>
            </p:grpSpPr>
            <p:sp>
              <p:nvSpPr>
                <p:cNvPr id="99" name="Rectangle 9"/>
                <p:cNvSpPr/>
                <p:nvPr/>
              </p:nvSpPr>
              <p:spPr>
                <a:xfrm>
                  <a:off x="4781681" y="1176701"/>
                  <a:ext cx="4872005" cy="96981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0" name="Group 10"/>
                <p:cNvGrpSpPr/>
                <p:nvPr/>
              </p:nvGrpSpPr>
              <p:grpSpPr>
                <a:xfrm>
                  <a:off x="3925456" y="1191491"/>
                  <a:ext cx="1109156" cy="969818"/>
                  <a:chOff x="3925456" y="1191491"/>
                  <a:chExt cx="1109156" cy="969818"/>
                </a:xfrm>
              </p:grpSpPr>
              <p:sp>
                <p:nvSpPr>
                  <p:cNvPr id="101" name="Rectangle 11"/>
                  <p:cNvSpPr/>
                  <p:nvPr/>
                </p:nvSpPr>
                <p:spPr>
                  <a:xfrm>
                    <a:off x="3925456" y="1191491"/>
                    <a:ext cx="856225" cy="969818"/>
                  </a:xfrm>
                  <a:prstGeom prst="rect">
                    <a:avLst/>
                  </a:prstGeom>
                  <a:solidFill>
                    <a:srgbClr val="E66C7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Verdana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102" name="Isosceles Triangle 12"/>
                  <p:cNvSpPr/>
                  <p:nvPr/>
                </p:nvSpPr>
                <p:spPr>
                  <a:xfrm rot="5400000">
                    <a:off x="4733635" y="1537063"/>
                    <a:ext cx="323272" cy="278683"/>
                  </a:xfrm>
                  <a:prstGeom prst="triangle">
                    <a:avLst/>
                  </a:prstGeom>
                  <a:solidFill>
                    <a:srgbClr val="E66C7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TextBox 97"/>
              <p:cNvSpPr txBox="1"/>
              <p:nvPr/>
            </p:nvSpPr>
            <p:spPr>
              <a:xfrm>
                <a:off x="7253401" y="3643726"/>
                <a:ext cx="4517378" cy="83909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/>
                  <a:t>Определение примерного содержания </a:t>
                </a:r>
                <a:r>
                  <a:rPr lang="ru-RU" sz="1400" dirty="0" smtClean="0"/>
                  <a:t>программ подготовки </a:t>
                </a:r>
                <a:r>
                  <a:rPr lang="ru-RU" sz="1400" dirty="0"/>
                  <a:t>воспитанников целевой группы к самостоятельной </a:t>
                </a:r>
                <a:r>
                  <a:rPr lang="ru-RU" sz="1400" dirty="0" smtClean="0"/>
                  <a:t>жизни</a:t>
                </a:r>
                <a:endParaRPr lang="ru-RU" sz="1400" dirty="0"/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6051717" y="4059151"/>
              <a:ext cx="5675134" cy="1184608"/>
              <a:chOff x="6145196" y="4728702"/>
              <a:chExt cx="5675134" cy="1184608"/>
            </a:xfrm>
          </p:grpSpPr>
          <p:grpSp>
            <p:nvGrpSpPr>
              <p:cNvPr id="91" name="Group 13"/>
              <p:cNvGrpSpPr/>
              <p:nvPr/>
            </p:nvGrpSpPr>
            <p:grpSpPr>
              <a:xfrm>
                <a:off x="6145196" y="4844430"/>
                <a:ext cx="5616876" cy="973588"/>
                <a:chOff x="3925455" y="1191491"/>
                <a:chExt cx="5934137" cy="990608"/>
              </a:xfrm>
            </p:grpSpPr>
            <p:sp>
              <p:nvSpPr>
                <p:cNvPr id="93" name="Rectangle 14"/>
                <p:cNvSpPr/>
                <p:nvPr/>
              </p:nvSpPr>
              <p:spPr>
                <a:xfrm>
                  <a:off x="4797276" y="1212281"/>
                  <a:ext cx="5062316" cy="969818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oup 15"/>
                <p:cNvGrpSpPr/>
                <p:nvPr/>
              </p:nvGrpSpPr>
              <p:grpSpPr>
                <a:xfrm>
                  <a:off x="3925455" y="1191491"/>
                  <a:ext cx="1125596" cy="969818"/>
                  <a:chOff x="3925455" y="1191491"/>
                  <a:chExt cx="1125596" cy="969818"/>
                </a:xfrm>
              </p:grpSpPr>
              <p:sp>
                <p:nvSpPr>
                  <p:cNvPr id="95" name="Rectangle 16"/>
                  <p:cNvSpPr/>
                  <p:nvPr/>
                </p:nvSpPr>
                <p:spPr>
                  <a:xfrm>
                    <a:off x="3925455" y="1191491"/>
                    <a:ext cx="871821" cy="969818"/>
                  </a:xfrm>
                  <a:prstGeom prst="rect">
                    <a:avLst/>
                  </a:prstGeom>
                  <a:solidFill>
                    <a:srgbClr val="6BB76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Verdana"/>
                        <a:ea typeface="+mn-ea"/>
                        <a:cs typeface="+mn-cs"/>
                      </a:rPr>
                      <a:t>3</a:t>
                    </a:r>
                  </a:p>
                </p:txBody>
              </p:sp>
              <p:sp>
                <p:nvSpPr>
                  <p:cNvPr id="96" name="Isosceles Triangle 17"/>
                  <p:cNvSpPr/>
                  <p:nvPr/>
                </p:nvSpPr>
                <p:spPr>
                  <a:xfrm rot="5400000">
                    <a:off x="4750074" y="1537059"/>
                    <a:ext cx="323272" cy="278683"/>
                  </a:xfrm>
                  <a:prstGeom prst="triangle">
                    <a:avLst/>
                  </a:prstGeom>
                  <a:solidFill>
                    <a:srgbClr val="6BB76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7231174" y="4728702"/>
                <a:ext cx="4589156" cy="1184608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/>
                  <a:t>Формирование организационных, кадровых и методических основ для организации работы по подготовке детей целевой группы к самостоятельной </a:t>
                </a:r>
                <a:r>
                  <a:rPr lang="ru-RU" sz="1400" dirty="0" smtClean="0"/>
                  <a:t>жизни</a:t>
                </a:r>
                <a:endParaRPr lang="ru-RU" sz="1400" dirty="0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3" y="1173441"/>
            <a:ext cx="332834" cy="33283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33" y="2428916"/>
            <a:ext cx="344771" cy="344771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61" y="3540849"/>
            <a:ext cx="346054" cy="346054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06" y="4679653"/>
            <a:ext cx="354109" cy="354109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3" y="5427052"/>
            <a:ext cx="356487" cy="3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Группа 116"/>
          <p:cNvGrpSpPr/>
          <p:nvPr/>
        </p:nvGrpSpPr>
        <p:grpSpPr>
          <a:xfrm>
            <a:off x="-49522" y="51462"/>
            <a:ext cx="12162528" cy="6735186"/>
            <a:chOff x="43375" y="-82471"/>
            <a:chExt cx="12162528" cy="6735186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252327" y="1046084"/>
              <a:ext cx="5482345" cy="5606631"/>
              <a:chOff x="304800" y="1985094"/>
              <a:chExt cx="4273553" cy="4540250"/>
            </a:xfrm>
          </p:grpSpPr>
          <p:sp>
            <p:nvSpPr>
              <p:cNvPr id="188" name="Oval 3"/>
              <p:cNvSpPr>
                <a:spLocks noChangeArrowheads="1"/>
              </p:cNvSpPr>
              <p:nvPr/>
            </p:nvSpPr>
            <p:spPr bwMode="gray">
              <a:xfrm>
                <a:off x="741363" y="2326407"/>
                <a:ext cx="3355975" cy="3355975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Oval 4"/>
              <p:cNvSpPr>
                <a:spLocks noChangeArrowheads="1"/>
              </p:cNvSpPr>
              <p:nvPr/>
            </p:nvSpPr>
            <p:spPr bwMode="gray">
              <a:xfrm>
                <a:off x="2011363" y="1985094"/>
                <a:ext cx="777875" cy="7778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algn="ctr">
                <a:solidFill>
                  <a:srgbClr val="D2E3E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0" name="Oval 5"/>
              <p:cNvSpPr>
                <a:spLocks noChangeArrowheads="1"/>
              </p:cNvSpPr>
              <p:nvPr/>
            </p:nvSpPr>
            <p:spPr bwMode="gray">
              <a:xfrm>
                <a:off x="3468688" y="4356819"/>
                <a:ext cx="777875" cy="7778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algn="ctr">
                <a:solidFill>
                  <a:srgbClr val="D2E3E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Oval 6"/>
              <p:cNvSpPr>
                <a:spLocks noChangeArrowheads="1"/>
              </p:cNvSpPr>
              <p:nvPr/>
            </p:nvSpPr>
            <p:spPr bwMode="gray">
              <a:xfrm>
                <a:off x="546100" y="4394919"/>
                <a:ext cx="777875" cy="77787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algn="ctr">
                <a:solidFill>
                  <a:srgbClr val="D2E3E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92" name="AutoShape 7"/>
              <p:cNvCxnSpPr>
                <a:cxnSpLocks noChangeShapeType="1"/>
              </p:cNvCxnSpPr>
              <p:nvPr/>
            </p:nvCxnSpPr>
            <p:spPr bwMode="gray">
              <a:xfrm flipH="1" flipV="1">
                <a:off x="2439988" y="4615582"/>
                <a:ext cx="9525" cy="4524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3" name="AutoShape 8"/>
              <p:cNvCxnSpPr>
                <a:cxnSpLocks noChangeShapeType="1"/>
              </p:cNvCxnSpPr>
              <p:nvPr/>
            </p:nvCxnSpPr>
            <p:spPr bwMode="gray">
              <a:xfrm flipH="1">
                <a:off x="2427288" y="3569419"/>
                <a:ext cx="963612" cy="2428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4" name="AutoShape 9"/>
              <p:cNvCxnSpPr>
                <a:cxnSpLocks noChangeShapeType="1"/>
              </p:cNvCxnSpPr>
              <p:nvPr/>
            </p:nvCxnSpPr>
            <p:spPr bwMode="gray">
              <a:xfrm>
                <a:off x="1433513" y="3553544"/>
                <a:ext cx="495300" cy="1095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gray">
              <a:xfrm>
                <a:off x="2017713" y="2208932"/>
                <a:ext cx="806450" cy="274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1600" b="1" dirty="0" smtClean="0"/>
                  <a:t>Шаг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1</a:t>
                </a: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gray">
              <a:xfrm>
                <a:off x="504582" y="4637872"/>
                <a:ext cx="806450" cy="274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1600" b="1" dirty="0" smtClean="0"/>
                  <a:t>Шаг</a:t>
                </a:r>
                <a:r>
                  <a:rPr lang="en-US" sz="1600" b="1" dirty="0" smtClean="0"/>
                  <a:t> </a:t>
                </a:r>
                <a:r>
                  <a:rPr lang="ru-RU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197" name="Text Box 12"/>
              <p:cNvSpPr txBox="1">
                <a:spLocks noChangeArrowheads="1"/>
              </p:cNvSpPr>
              <p:nvPr/>
            </p:nvSpPr>
            <p:spPr bwMode="gray">
              <a:xfrm>
                <a:off x="3441700" y="4609232"/>
                <a:ext cx="806450" cy="274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sz="1600" b="1" dirty="0" smtClean="0"/>
                  <a:t>Шаг</a:t>
                </a:r>
                <a:r>
                  <a:rPr lang="en-US" sz="1600" b="1" dirty="0" smtClean="0"/>
                  <a:t> </a:t>
                </a:r>
                <a:r>
                  <a:rPr lang="ru-RU" sz="1600" b="1" dirty="0" smtClean="0"/>
                  <a:t>2</a:t>
                </a:r>
                <a:endParaRPr lang="en-US" sz="1600" b="1" dirty="0"/>
              </a:p>
            </p:txBody>
          </p:sp>
          <p:grpSp>
            <p:nvGrpSpPr>
              <p:cNvPr id="198" name="Group 13"/>
              <p:cNvGrpSpPr>
                <a:grpSpLocks/>
              </p:cNvGrpSpPr>
              <p:nvPr/>
            </p:nvGrpSpPr>
            <p:grpSpPr bwMode="auto">
              <a:xfrm>
                <a:off x="304800" y="2634382"/>
                <a:ext cx="1317625" cy="1590675"/>
                <a:chOff x="288" y="1536"/>
                <a:chExt cx="830" cy="1002"/>
              </a:xfrm>
            </p:grpSpPr>
            <p:sp>
              <p:nvSpPr>
                <p:cNvPr id="259" name="Rectangle 14"/>
                <p:cNvSpPr>
                  <a:spLocks noChangeArrowheads="1"/>
                </p:cNvSpPr>
                <p:nvPr/>
              </p:nvSpPr>
              <p:spPr bwMode="gray">
                <a:xfrm>
                  <a:off x="415" y="1674"/>
                  <a:ext cx="605" cy="40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Title in here</a:t>
                  </a:r>
                </a:p>
              </p:txBody>
            </p:sp>
            <p:sp>
              <p:nvSpPr>
                <p:cNvPr id="260" name="Oval 15"/>
                <p:cNvSpPr>
                  <a:spLocks noChangeArrowheads="1"/>
                </p:cNvSpPr>
                <p:nvPr/>
              </p:nvSpPr>
              <p:spPr bwMode="gray">
                <a:xfrm>
                  <a:off x="288" y="1536"/>
                  <a:ext cx="830" cy="836"/>
                </a:xfrm>
                <a:prstGeom prst="ellipse">
                  <a:avLst/>
                </a:prstGeom>
                <a:solidFill>
                  <a:srgbClr val="EAEAEA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61" name="Group 16"/>
                <p:cNvGrpSpPr>
                  <a:grpSpLocks/>
                </p:cNvGrpSpPr>
                <p:nvPr/>
              </p:nvGrpSpPr>
              <p:grpSpPr bwMode="auto">
                <a:xfrm>
                  <a:off x="313" y="1562"/>
                  <a:ext cx="782" cy="976"/>
                  <a:chOff x="3975" y="1593"/>
                  <a:chExt cx="931" cy="1163"/>
                </a:xfrm>
              </p:grpSpPr>
              <p:pic>
                <p:nvPicPr>
                  <p:cNvPr id="274" name="Picture 1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gray">
                  <a:xfrm>
                    <a:off x="3975" y="1593"/>
                    <a:ext cx="925" cy="93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75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3975" y="1593"/>
                    <a:ext cx="931" cy="937"/>
                  </a:xfrm>
                  <a:prstGeom prst="ellipse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276" name="Picture 19" descr="light_shadow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t="14285"/>
                  <a:stretch>
                    <a:fillRect/>
                  </a:stretch>
                </p:blipFill>
                <p:spPr bwMode="gray">
                  <a:xfrm>
                    <a:off x="3984" y="1632"/>
                    <a:ext cx="682" cy="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77" name="Group 20"/>
                  <p:cNvGrpSpPr>
                    <a:grpSpLocks/>
                  </p:cNvGrpSpPr>
                  <p:nvPr/>
                </p:nvGrpSpPr>
                <p:grpSpPr bwMode="auto">
                  <a:xfrm rot="-3733502" flipH="1" flipV="1">
                    <a:off x="4256" y="2247"/>
                    <a:ext cx="820" cy="198"/>
                    <a:chOff x="2532" y="1051"/>
                    <a:chExt cx="893" cy="246"/>
                  </a:xfrm>
                </p:grpSpPr>
                <p:grpSp>
                  <p:nvGrpSpPr>
                    <p:cNvPr id="27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84" name="AutoShape 22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5" name="AutoShape 23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6" name="AutoShape 24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" name="AutoShape 25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79" name="Group 2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80" name="AutoShape 27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1" name="AutoShape 28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2" name="AutoShape 29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3" name="AutoShape 30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62" name="Group 31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631" y="2108"/>
                  <a:ext cx="605" cy="146"/>
                  <a:chOff x="2532" y="1051"/>
                  <a:chExt cx="893" cy="246"/>
                </a:xfrm>
              </p:grpSpPr>
              <p:grpSp>
                <p:nvGrpSpPr>
                  <p:cNvPr id="26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70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1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2" name="AutoShape 3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3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5" name="Group 37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66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7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8" name="AutoShape 4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9" name="AutoShape 4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63" name="Rectangle 42"/>
                <p:cNvSpPr>
                  <a:spLocks noChangeArrowheads="1"/>
                </p:cNvSpPr>
                <p:nvPr/>
              </p:nvSpPr>
              <p:spPr bwMode="gray">
                <a:xfrm>
                  <a:off x="294" y="1806"/>
                  <a:ext cx="800" cy="2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  <a:flatTx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ВЫЯВЛЕНИЕ И СОПРОВОЖДЕНИЕ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9" name="Oval 43"/>
              <p:cNvSpPr>
                <a:spLocks noChangeArrowheads="1"/>
              </p:cNvSpPr>
              <p:nvPr/>
            </p:nvSpPr>
            <p:spPr bwMode="gray">
              <a:xfrm>
                <a:off x="1789113" y="4950544"/>
                <a:ext cx="1298575" cy="1309688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0" name="Group 44"/>
              <p:cNvGrpSpPr>
                <a:grpSpLocks/>
              </p:cNvGrpSpPr>
              <p:nvPr/>
            </p:nvGrpSpPr>
            <p:grpSpPr bwMode="auto">
              <a:xfrm>
                <a:off x="1835151" y="4996582"/>
                <a:ext cx="1223964" cy="1528762"/>
                <a:chOff x="1252" y="3024"/>
                <a:chExt cx="771" cy="963"/>
              </a:xfrm>
            </p:grpSpPr>
            <p:sp>
              <p:nvSpPr>
                <p:cNvPr id="231" name="Rectangle 45"/>
                <p:cNvSpPr>
                  <a:spLocks noChangeArrowheads="1"/>
                </p:cNvSpPr>
                <p:nvPr/>
              </p:nvSpPr>
              <p:spPr bwMode="gray">
                <a:xfrm>
                  <a:off x="1322" y="3252"/>
                  <a:ext cx="605" cy="40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Title in here</a:t>
                  </a:r>
                </a:p>
              </p:txBody>
            </p:sp>
            <p:grpSp>
              <p:nvGrpSpPr>
                <p:cNvPr id="232" name="Group 46"/>
                <p:cNvGrpSpPr>
                  <a:grpSpLocks/>
                </p:cNvGrpSpPr>
                <p:nvPr/>
              </p:nvGrpSpPr>
              <p:grpSpPr bwMode="auto">
                <a:xfrm>
                  <a:off x="1252" y="3024"/>
                  <a:ext cx="771" cy="963"/>
                  <a:chOff x="3975" y="1593"/>
                  <a:chExt cx="931" cy="1163"/>
                </a:xfrm>
              </p:grpSpPr>
              <p:pic>
                <p:nvPicPr>
                  <p:cNvPr id="245" name="Picture 4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gray">
                  <a:xfrm>
                    <a:off x="3975" y="1593"/>
                    <a:ext cx="925" cy="93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46" name="Oval 48"/>
                  <p:cNvSpPr>
                    <a:spLocks noChangeArrowheads="1"/>
                  </p:cNvSpPr>
                  <p:nvPr/>
                </p:nvSpPr>
                <p:spPr bwMode="gray">
                  <a:xfrm>
                    <a:off x="3975" y="1593"/>
                    <a:ext cx="931" cy="937"/>
                  </a:xfrm>
                  <a:prstGeom prst="ellipse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247" name="Picture 49" descr="light_shadow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t="14285"/>
                  <a:stretch>
                    <a:fillRect/>
                  </a:stretch>
                </p:blipFill>
                <p:spPr bwMode="gray">
                  <a:xfrm>
                    <a:off x="3984" y="1632"/>
                    <a:ext cx="682" cy="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48" name="Group 50"/>
                  <p:cNvGrpSpPr>
                    <a:grpSpLocks/>
                  </p:cNvGrpSpPr>
                  <p:nvPr/>
                </p:nvGrpSpPr>
                <p:grpSpPr bwMode="auto">
                  <a:xfrm rot="-3733502" flipH="1" flipV="1">
                    <a:off x="4256" y="2247"/>
                    <a:ext cx="820" cy="198"/>
                    <a:chOff x="2532" y="1051"/>
                    <a:chExt cx="893" cy="246"/>
                  </a:xfrm>
                </p:grpSpPr>
                <p:grpSp>
                  <p:nvGrpSpPr>
                    <p:cNvPr id="249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55" name="AutoShape 52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6" name="AutoShape 53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7" name="AutoShape 54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8" name="AutoShape 55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50" name="Group 5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51" name="AutoShape 57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2" name="AutoShape 58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3" name="AutoShape 59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4" name="AutoShape 60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33" name="Group 61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1561" y="3564"/>
                  <a:ext cx="597" cy="144"/>
                  <a:chOff x="2532" y="1051"/>
                  <a:chExt cx="893" cy="246"/>
                </a:xfrm>
              </p:grpSpPr>
              <p:grpSp>
                <p:nvGrpSpPr>
                  <p:cNvPr id="23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41" name="AutoShape 6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2" name="AutoShape 6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3" name="AutoShape 6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4" name="AutoShape 6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6" name="Group 67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37" name="AutoShape 6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8" name="AutoShape 6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9" name="AutoShape 7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0" name="AutoShape 7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34" name="Rectangle 72"/>
                <p:cNvSpPr>
                  <a:spLocks noChangeArrowheads="1"/>
                </p:cNvSpPr>
                <p:nvPr/>
              </p:nvSpPr>
              <p:spPr bwMode="gray">
                <a:xfrm>
                  <a:off x="1306" y="3274"/>
                  <a:ext cx="707" cy="2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  <a:flatTx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СОЦИАЛЬНОЕ 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КАРТИРОВАНИЕ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1" name="Group 73"/>
              <p:cNvGrpSpPr>
                <a:grpSpLocks/>
              </p:cNvGrpSpPr>
              <p:nvPr/>
            </p:nvGrpSpPr>
            <p:grpSpPr bwMode="auto">
              <a:xfrm>
                <a:off x="3276602" y="2558182"/>
                <a:ext cx="1301751" cy="1577975"/>
                <a:chOff x="2160" y="1488"/>
                <a:chExt cx="820" cy="994"/>
              </a:xfrm>
            </p:grpSpPr>
            <p:sp>
              <p:nvSpPr>
                <p:cNvPr id="202" name="Rectangle 74"/>
                <p:cNvSpPr>
                  <a:spLocks noChangeArrowheads="1"/>
                </p:cNvSpPr>
                <p:nvPr/>
              </p:nvSpPr>
              <p:spPr bwMode="gray">
                <a:xfrm>
                  <a:off x="2182" y="1672"/>
                  <a:ext cx="605" cy="40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chemeClr val="bg1"/>
                      </a:solidFill>
                    </a:rPr>
                    <a:t>Title in here</a:t>
                  </a:r>
                </a:p>
              </p:txBody>
            </p:sp>
            <p:sp>
              <p:nvSpPr>
                <p:cNvPr id="203" name="Oval 75"/>
                <p:cNvSpPr>
                  <a:spLocks noChangeArrowheads="1"/>
                </p:cNvSpPr>
                <p:nvPr/>
              </p:nvSpPr>
              <p:spPr bwMode="gray">
                <a:xfrm>
                  <a:off x="2160" y="1488"/>
                  <a:ext cx="820" cy="827"/>
                </a:xfrm>
                <a:prstGeom prst="ellipse">
                  <a:avLst/>
                </a:prstGeom>
                <a:solidFill>
                  <a:srgbClr val="EAEAEA">
                    <a:alpha val="50000"/>
                  </a:srgb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04" name="Group 76"/>
                <p:cNvGrpSpPr>
                  <a:grpSpLocks/>
                </p:cNvGrpSpPr>
                <p:nvPr/>
              </p:nvGrpSpPr>
              <p:grpSpPr bwMode="auto">
                <a:xfrm>
                  <a:off x="2189" y="1516"/>
                  <a:ext cx="773" cy="966"/>
                  <a:chOff x="3975" y="1593"/>
                  <a:chExt cx="931" cy="1163"/>
                </a:xfrm>
              </p:grpSpPr>
              <p:pic>
                <p:nvPicPr>
                  <p:cNvPr id="217" name="Picture 77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gray">
                  <a:xfrm>
                    <a:off x="3975" y="1593"/>
                    <a:ext cx="925" cy="93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18" name="Oval 78"/>
                  <p:cNvSpPr>
                    <a:spLocks noChangeArrowheads="1"/>
                  </p:cNvSpPr>
                  <p:nvPr/>
                </p:nvSpPr>
                <p:spPr bwMode="gray">
                  <a:xfrm>
                    <a:off x="3975" y="1593"/>
                    <a:ext cx="931" cy="937"/>
                  </a:xfrm>
                  <a:prstGeom prst="ellipse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219" name="Picture 79" descr="light_shadow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 t="14285"/>
                  <a:stretch>
                    <a:fillRect/>
                  </a:stretch>
                </p:blipFill>
                <p:spPr bwMode="gray">
                  <a:xfrm>
                    <a:off x="3984" y="1632"/>
                    <a:ext cx="682" cy="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20" name="Group 80"/>
                  <p:cNvGrpSpPr>
                    <a:grpSpLocks/>
                  </p:cNvGrpSpPr>
                  <p:nvPr/>
                </p:nvGrpSpPr>
                <p:grpSpPr bwMode="auto">
                  <a:xfrm rot="-3733502" flipH="1" flipV="1">
                    <a:off x="4256" y="2247"/>
                    <a:ext cx="820" cy="198"/>
                    <a:chOff x="2532" y="1051"/>
                    <a:chExt cx="893" cy="246"/>
                  </a:xfrm>
                </p:grpSpPr>
                <p:grpSp>
                  <p:nvGrpSpPr>
                    <p:cNvPr id="221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227" name="AutoShape 82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8" name="AutoShape 83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9" name="AutoShape 84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0" name="AutoShape 85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22" name="Group 86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223" name="AutoShape 87"/>
                      <p:cNvSpPr>
                        <a:spLocks noChangeArrowheads="1"/>
                      </p:cNvSpPr>
                      <p:nvPr/>
                    </p:nvSpPr>
                    <p:spPr bwMode="white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4" name="AutoShape 88"/>
                      <p:cNvSpPr>
                        <a:spLocks noChangeArrowheads="1"/>
                      </p:cNvSpPr>
                      <p:nvPr/>
                    </p:nvSpPr>
                    <p:spPr bwMode="white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" name="AutoShape 89"/>
                      <p:cNvSpPr>
                        <a:spLocks noChangeArrowheads="1"/>
                      </p:cNvSpPr>
                      <p:nvPr/>
                    </p:nvSpPr>
                    <p:spPr bwMode="white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6" name="AutoShape 90"/>
                      <p:cNvSpPr>
                        <a:spLocks noChangeArrowheads="1"/>
                      </p:cNvSpPr>
                      <p:nvPr/>
                    </p:nvSpPr>
                    <p:spPr bwMode="white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9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05" name="Group 91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2498" y="2058"/>
                  <a:ext cx="599" cy="144"/>
                  <a:chOff x="2532" y="1051"/>
                  <a:chExt cx="893" cy="246"/>
                </a:xfrm>
              </p:grpSpPr>
              <p:grpSp>
                <p:nvGrpSpPr>
                  <p:cNvPr id="207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213" name="AutoShape 9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4" name="AutoShape 9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" name="AutoShape 9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6" name="AutoShape 9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8" name="Group 97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209" name="AutoShape 9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0" name="AutoShape 9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" name="AutoShape 10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2" name="AutoShape 10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06" name="Rectangle 102"/>
                <p:cNvSpPr>
                  <a:spLocks noChangeArrowheads="1"/>
                </p:cNvSpPr>
                <p:nvPr/>
              </p:nvSpPr>
              <p:spPr bwMode="gray">
                <a:xfrm>
                  <a:off x="2200" y="1756"/>
                  <a:ext cx="769" cy="26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  <a:flatTx/>
                </a:bodyPr>
                <a:lstStyle/>
                <a:p>
                  <a:pPr algn="ctr"/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ПАСПОРТИЗАЦИЯ</a:t>
                  </a:r>
                  <a:endParaRPr lang="en-US" sz="1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19" name="AutoShape 103"/>
            <p:cNvSpPr>
              <a:spLocks noChangeArrowheads="1"/>
            </p:cNvSpPr>
            <p:nvPr/>
          </p:nvSpPr>
          <p:spPr bwMode="gray">
            <a:xfrm>
              <a:off x="6356855" y="-8636"/>
              <a:ext cx="5849048" cy="5670312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Rectangle 104"/>
            <p:cNvSpPr>
              <a:spLocks noChangeArrowheads="1"/>
            </p:cNvSpPr>
            <p:nvPr/>
          </p:nvSpPr>
          <p:spPr bwMode="auto">
            <a:xfrm>
              <a:off x="6289602" y="929756"/>
              <a:ext cx="5778987" cy="4985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1.</a:t>
              </a:r>
              <a:r>
                <a:rPr lang="ru-RU" b="1" dirty="0" smtClean="0">
                  <a:solidFill>
                    <a:schemeClr val="accent2"/>
                  </a:solidFill>
                </a:rPr>
                <a:t> МОБИЛЬНЫЕ БРИГАДЫ</a:t>
              </a:r>
              <a:r>
                <a:rPr lang="en-US" b="1" dirty="0" smtClean="0">
                  <a:solidFill>
                    <a:schemeClr val="accent2"/>
                  </a:solidFill>
                </a:rPr>
                <a:t> </a:t>
              </a:r>
              <a:endParaRPr lang="en-US" b="1" dirty="0">
                <a:solidFill>
                  <a:schemeClr val="accent2"/>
                </a:solidFill>
              </a:endParaRPr>
            </a:p>
            <a:p>
              <a:pPr algn="just"/>
              <a:r>
                <a:rPr lang="ru-RU" sz="1400" dirty="0" smtClean="0"/>
                <a:t>ПРЕДОСТАВЛЕНИЕ СЕМЬЯМ ИНФОРМАЦИИ О ВОЗМОЖНОСТИ ПОЛУЧИТЬ МЕРЫ СОЦИАЛЬНОЙ ПОДДЕРЖКИ, СОЦИАЛЬНЫЕ УСЛУГИ В ОРГАНИЗАЦИЯХ РАЗНОЙ ВЕДОМСТВЕННОЙ ПРИНАДЛЕЖНОСТИ</a:t>
              </a:r>
            </a:p>
            <a:p>
              <a:pPr algn="just"/>
              <a:endParaRPr lang="en-US" sz="1400" b="1" dirty="0"/>
            </a:p>
            <a:p>
              <a:r>
                <a:rPr lang="en-US" b="1" dirty="0">
                  <a:solidFill>
                    <a:schemeClr val="accent2"/>
                  </a:solidFill>
                </a:rPr>
                <a:t>2</a:t>
              </a:r>
              <a:r>
                <a:rPr lang="en-US" b="1" dirty="0" smtClean="0">
                  <a:solidFill>
                    <a:schemeClr val="accent2"/>
                  </a:solidFill>
                </a:rPr>
                <a:t>.</a:t>
              </a:r>
              <a:r>
                <a:rPr lang="ru-RU" b="1" dirty="0" smtClean="0">
                  <a:solidFill>
                    <a:schemeClr val="accent2"/>
                  </a:solidFill>
                </a:rPr>
                <a:t> РОДИТЕЛЬСКИЕ ОБЪЕДИНЕНИЯ (КЛУБЫ, ГРУППЫ САМО- И ВЗАИМОПОМОЩИ)</a:t>
              </a:r>
            </a:p>
            <a:p>
              <a:pPr algn="just"/>
              <a:r>
                <a:rPr lang="ru-RU" sz="1400" dirty="0" smtClean="0"/>
                <a:t>ПРОВЕДЕНИЕ МЕРОПРИЯТИЙ, НАПРАВЛЕННЫХ НА ПОВЫШЕНИЕ УРОВНЯ РОДИТЕЛЬСКОЙ КОМПЕТЕНТНОСТИ В ВОПРОСАХ РЕАБИЛИТАЦИИ И АБИЛИТАЦИИ РЕБЕНКА, ТЕМАТИЧЕСКИХ ВСТРЕЧ</a:t>
              </a:r>
            </a:p>
            <a:p>
              <a:pPr algn="just"/>
              <a:endParaRPr lang="en-US" sz="1400" dirty="0"/>
            </a:p>
            <a:p>
              <a:r>
                <a:rPr lang="en-US" b="1" dirty="0" smtClean="0">
                  <a:solidFill>
                    <a:schemeClr val="accent2"/>
                  </a:solidFill>
                </a:rPr>
                <a:t>3.</a:t>
              </a:r>
              <a:r>
                <a:rPr lang="ru-RU" b="1" dirty="0" smtClean="0">
                  <a:solidFill>
                    <a:schemeClr val="accent2"/>
                  </a:solidFill>
                </a:rPr>
                <a:t> УЧАСТКОВЫЕ СОЦИАЛЬНЫЕ СЛУЖБЫ (КУРАТОР СЛУЧАЯ)</a:t>
              </a:r>
            </a:p>
            <a:p>
              <a:pPr algn="just"/>
              <a:r>
                <a:rPr lang="ru-RU" sz="1400" dirty="0" smtClean="0"/>
                <a:t>РАЗРАБОТКА ИНДИВИДУАЛЬНОГО МАРШРУТА СЕМЬИ, КООРДИНАЦИЯ ДЕЯТЕЛЬНОСТИ ВСЕХ СЛУЖБ, ЗАДЕЙСТВОВАННЫХ В СОЦИАЛЬНОМ СОПРОВОЖДЕНИИ</a:t>
              </a:r>
            </a:p>
            <a:p>
              <a:pPr algn="just"/>
              <a:endParaRPr lang="ru-RU" sz="1400" b="1" dirty="0"/>
            </a:p>
            <a:p>
              <a:r>
                <a:rPr lang="ru-RU" b="1" dirty="0" smtClean="0">
                  <a:solidFill>
                    <a:schemeClr val="accent2"/>
                  </a:solidFill>
                </a:rPr>
                <a:t>4. ДИСТАНЦИОННОЕ СОПРОВОЖДЕНИЕ</a:t>
              </a:r>
            </a:p>
            <a:p>
              <a:pPr algn="just"/>
              <a:r>
                <a:rPr lang="ru-RU" sz="1400" dirty="0" smtClean="0"/>
                <a:t>КОНСУЛЬТИРОВАНИЕ, ПРОВЕДЕНИЕ ИНДИВИДУАЛЬНЫХ ЗАНЯТИЙ, ИНФОРМИРОВАНИЕ СЕМЕЙ В РАМКАХ ПРЕДОСТАВЛЕНИЯ СОЦИАЛЬНЫХ УСЛУГ В ДИСТАНЦИОННОМ ФОРМАТЕ</a:t>
              </a:r>
              <a:endParaRPr lang="en-US" sz="1400" dirty="0"/>
            </a:p>
          </p:txBody>
        </p:sp>
        <p:sp>
          <p:nvSpPr>
            <p:cNvPr id="121" name="AutoShape 105"/>
            <p:cNvSpPr>
              <a:spLocks noChangeArrowheads="1"/>
            </p:cNvSpPr>
            <p:nvPr/>
          </p:nvSpPr>
          <p:spPr bwMode="gray">
            <a:xfrm>
              <a:off x="7502423" y="0"/>
              <a:ext cx="3686175" cy="5016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Text Box 106"/>
            <p:cNvSpPr txBox="1">
              <a:spLocks noChangeArrowheads="1"/>
            </p:cNvSpPr>
            <p:nvPr/>
          </p:nvSpPr>
          <p:spPr bwMode="gray">
            <a:xfrm>
              <a:off x="7613854" y="125297"/>
              <a:ext cx="364137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2"/>
                  </a:solidFill>
                </a:rPr>
                <a:t>УСЛУГИ И ТЕХНОЛОГИИ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gray">
            <a:xfrm>
              <a:off x="43375" y="-82471"/>
              <a:ext cx="675938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2000" b="1" dirty="0" smtClean="0">
                  <a:solidFill>
                    <a:schemeClr val="accent2"/>
                  </a:solidFill>
                </a:rPr>
                <a:t>СИСТЕМА СОЦИАЛЬНОГО СОПРОВОЖДЕНИЯ СЕМЕЙ, ВОСПИТЫВАЮЩИХ ДЕТЕЙ С ОСОБЫМИ ПОТРЕБНОСТЯМИ 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84" y="320245"/>
            <a:ext cx="6445342" cy="19875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Futurica ExtraBold" panose="020B0402020204020303" pitchFamily="34" charset="0"/>
              </a:rPr>
              <a:t>Комплексная реабилитация и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_Futurica ExtraBold" panose="020B0402020204020303" pitchFamily="34" charset="0"/>
              </a:rPr>
              <a:t>абилитация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_Futurica ExtraBold" panose="020B0402020204020303" pitchFamily="34" charset="0"/>
              </a:rPr>
              <a:t> детей-инвалидов в Новосибирской области: лучшие практики и социальные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_Futurica ExtraBold" panose="020B0402020204020303" pitchFamily="34" charset="0"/>
              </a:rPr>
              <a:t>технологии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_Futurica ExtraBold" panose="020B04020202040203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72" y="2615824"/>
            <a:ext cx="6368366" cy="202737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METRIA-MEDIUM" panose="020B0503020204020204" pitchFamily="34" charset="0"/>
              </a:rPr>
              <a:t>Бахарева Елена Викторовна,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GEOMETRIA-MEDIUM" panose="020B0503020204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METRIA-MEDIUM" panose="020B0503020204020204" pitchFamily="34" charset="0"/>
              </a:rPr>
              <a:t>первый заместитель министра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METRIA-MEDIUM" panose="020B0503020204020204" pitchFamily="34" charset="0"/>
              </a:rPr>
              <a:t>труда и социального развития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METRIA-MEDIUM" panose="020B0503020204020204" pitchFamily="34" charset="0"/>
              </a:rPr>
              <a:t>Новосибирской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METRIA-MEDIUM" panose="020B0503020204020204" pitchFamily="34" charset="0"/>
              </a:rPr>
              <a:t>области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METRIA-MEDIUM" panose="020B0503020204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3859EF1-CBB6-034E-9F51-C96950E7E243}"/>
              </a:ext>
            </a:extLst>
          </p:cNvPr>
          <p:cNvCxnSpPr/>
          <p:nvPr/>
        </p:nvCxnSpPr>
        <p:spPr>
          <a:xfrm>
            <a:off x="355284" y="2424445"/>
            <a:ext cx="3636000" cy="0"/>
          </a:xfrm>
          <a:prstGeom prst="line">
            <a:avLst/>
          </a:prstGeom>
          <a:ln w="28575">
            <a:solidFill>
              <a:srgbClr val="47773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967" y="4432773"/>
            <a:ext cx="6121619" cy="2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8046" y="323099"/>
            <a:ext cx="11816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_Futurica ExtraBold" panose="020B0402020204020303" pitchFamily="34" charset="0"/>
                <a:ea typeface="+mj-ea"/>
                <a:cs typeface="+mj-cs"/>
              </a:rPr>
              <a:t>ЗАДАЧИ МОДЕЛИ ПЕРМАНЕНТНОГО СОПРОВОЖДЕНИЯ НА ВСЕХ ВОЗРАСТНЫХ СТУПЕНЯХ: </a:t>
            </a:r>
          </a:p>
          <a:p>
            <a:pPr algn="ctr"/>
            <a:r>
              <a:rPr lang="ru-RU" b="1" dirty="0">
                <a:latin typeface="a_Futurica ExtraBold" panose="020B0402020204020303" pitchFamily="34" charset="0"/>
                <a:ea typeface="+mj-ea"/>
                <a:cs typeface="+mj-cs"/>
              </a:rPr>
              <a:t>ОТ РАННЕГО ДЕТСТВА ДО РАННЕГО ЮНОШЕСТВА</a:t>
            </a:r>
          </a:p>
        </p:txBody>
      </p:sp>
      <p:sp>
        <p:nvSpPr>
          <p:cNvPr id="28" name="矩形 22"/>
          <p:cNvSpPr/>
          <p:nvPr/>
        </p:nvSpPr>
        <p:spPr>
          <a:xfrm>
            <a:off x="1331640" y="1412776"/>
            <a:ext cx="1440160" cy="1368152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矩形 23"/>
          <p:cNvSpPr/>
          <p:nvPr/>
        </p:nvSpPr>
        <p:spPr>
          <a:xfrm>
            <a:off x="0" y="1412776"/>
            <a:ext cx="1331640" cy="1368152"/>
          </a:xfrm>
          <a:prstGeom prst="rect">
            <a:avLst/>
          </a:prstGeom>
          <a:gradFill flip="none" rotWithShape="1">
            <a:gsLst>
              <a:gs pos="0">
                <a:srgbClr val="EEECE1">
                  <a:lumMod val="50000"/>
                  <a:alpha val="48000"/>
                </a:srgbClr>
              </a:gs>
              <a:gs pos="30000">
                <a:srgbClr val="FFC000">
                  <a:shade val="67500"/>
                  <a:satMod val="115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矩形 24"/>
          <p:cNvSpPr/>
          <p:nvPr/>
        </p:nvSpPr>
        <p:spPr>
          <a:xfrm>
            <a:off x="3635895" y="1412776"/>
            <a:ext cx="6901540" cy="1368152"/>
          </a:xfrm>
          <a:prstGeom prst="rect">
            <a:avLst/>
          </a:prstGeom>
          <a:solidFill>
            <a:srgbClr val="C4BD97">
              <a:alpha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矩形 25"/>
          <p:cNvSpPr/>
          <p:nvPr/>
        </p:nvSpPr>
        <p:spPr>
          <a:xfrm>
            <a:off x="1763688" y="2564904"/>
            <a:ext cx="1440160" cy="1368152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dist="114300" algn="l" rotWithShape="0">
              <a:sysClr val="window" lastClr="FFFFFF">
                <a:alpha val="8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矩形 26"/>
          <p:cNvSpPr/>
          <p:nvPr/>
        </p:nvSpPr>
        <p:spPr>
          <a:xfrm>
            <a:off x="432048" y="2564904"/>
            <a:ext cx="1331640" cy="1368152"/>
          </a:xfrm>
          <a:prstGeom prst="rect">
            <a:avLst/>
          </a:prstGeom>
          <a:gradFill flip="none" rotWithShape="1">
            <a:gsLst>
              <a:gs pos="0">
                <a:srgbClr val="4BACC6">
                  <a:alpha val="53000"/>
                </a:srgbClr>
              </a:gs>
              <a:gs pos="30000">
                <a:srgbClr val="FFC000">
                  <a:shade val="67500"/>
                  <a:satMod val="115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矩形 27"/>
          <p:cNvSpPr/>
          <p:nvPr/>
        </p:nvSpPr>
        <p:spPr>
          <a:xfrm>
            <a:off x="4067943" y="2564904"/>
            <a:ext cx="6901540" cy="1368152"/>
          </a:xfrm>
          <a:prstGeom prst="rect">
            <a:avLst/>
          </a:prstGeom>
          <a:solidFill>
            <a:srgbClr val="4BACC6">
              <a:alpha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331640" y="3717032"/>
            <a:ext cx="1440160" cy="1368152"/>
          </a:xfrm>
          <a:prstGeom prst="rect">
            <a:avLst/>
          </a:prstGeom>
          <a:solidFill>
            <a:srgbClr val="D2A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矩形 29"/>
          <p:cNvSpPr/>
          <p:nvPr/>
        </p:nvSpPr>
        <p:spPr>
          <a:xfrm>
            <a:off x="0" y="3717032"/>
            <a:ext cx="1331640" cy="1368152"/>
          </a:xfrm>
          <a:prstGeom prst="rect">
            <a:avLst/>
          </a:prstGeom>
          <a:gradFill flip="none" rotWithShape="1">
            <a:gsLst>
              <a:gs pos="0">
                <a:srgbClr val="AC8300">
                  <a:alpha val="60000"/>
                </a:srgbClr>
              </a:gs>
              <a:gs pos="23000">
                <a:srgbClr val="FFC000">
                  <a:shade val="67500"/>
                  <a:satMod val="115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矩形 30"/>
          <p:cNvSpPr/>
          <p:nvPr/>
        </p:nvSpPr>
        <p:spPr>
          <a:xfrm>
            <a:off x="3635895" y="3717032"/>
            <a:ext cx="6901540" cy="1368152"/>
          </a:xfrm>
          <a:prstGeom prst="rect">
            <a:avLst/>
          </a:prstGeom>
          <a:solidFill>
            <a:srgbClr val="D2A000">
              <a:alpha val="69804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矩形 31"/>
          <p:cNvSpPr/>
          <p:nvPr/>
        </p:nvSpPr>
        <p:spPr>
          <a:xfrm>
            <a:off x="1763688" y="4869160"/>
            <a:ext cx="1440160" cy="1368152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矩形 32"/>
          <p:cNvSpPr/>
          <p:nvPr/>
        </p:nvSpPr>
        <p:spPr>
          <a:xfrm>
            <a:off x="432048" y="4869160"/>
            <a:ext cx="1331640" cy="1368152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  <a:alpha val="57000"/>
                </a:srgbClr>
              </a:gs>
              <a:gs pos="25000">
                <a:srgbClr val="FFC000">
                  <a:shade val="67500"/>
                  <a:satMod val="115000"/>
                  <a:alpha val="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矩形 33"/>
          <p:cNvSpPr/>
          <p:nvPr/>
        </p:nvSpPr>
        <p:spPr>
          <a:xfrm>
            <a:off x="4067943" y="4869160"/>
            <a:ext cx="6901540" cy="1368152"/>
          </a:xfrm>
          <a:prstGeom prst="rect">
            <a:avLst/>
          </a:prstGeom>
          <a:solidFill>
            <a:srgbClr val="F79646">
              <a:lumMod val="75000"/>
              <a:alpha val="6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 flipH="1">
            <a:off x="1580596" y="1718287"/>
            <a:ext cx="9422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微软雅黑" pitchFamily="34" charset="-122"/>
                <a:cs typeface="Times New Roman" pitchFamily="18" charset="0"/>
              </a:rPr>
              <a:t>01</a:t>
            </a:r>
            <a:endParaRPr kumimoji="0" lang="zh-CN" altLang="en-US" sz="5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012644" y="2907056"/>
            <a:ext cx="9422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微软雅黑" pitchFamily="34" charset="-122"/>
                <a:cs typeface="Times New Roman" pitchFamily="18" charset="0"/>
              </a:rPr>
              <a:t>02</a:t>
            </a:r>
            <a:endParaRPr kumimoji="0" lang="zh-CN" altLang="en-US" sz="5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541520" y="4043262"/>
            <a:ext cx="9422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微软雅黑" pitchFamily="34" charset="-122"/>
                <a:cs typeface="Times New Roman" pitchFamily="18" charset="0"/>
              </a:rPr>
              <a:t>03</a:t>
            </a:r>
            <a:endParaRPr kumimoji="0" lang="zh-CN" altLang="en-US" sz="5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1973568" y="5232031"/>
            <a:ext cx="9422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微软雅黑" pitchFamily="34" charset="-122"/>
                <a:cs typeface="Times New Roman" pitchFamily="18" charset="0"/>
              </a:rPr>
              <a:t>04</a:t>
            </a:r>
            <a:endParaRPr kumimoji="0" lang="zh-CN" altLang="en-US" sz="5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6697" y="1644566"/>
            <a:ext cx="626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kern="0" dirty="0"/>
              <a:t>ДОСТУПНОСТЬ, ЭФФЕКТИВНОСТЬ, КАЧЕСТВО </a:t>
            </a:r>
            <a:r>
              <a:rPr lang="ru-RU" sz="1600" kern="0" dirty="0"/>
              <a:t>реабилитационных и абилитационных услуг детям с особыми потребностями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6738" y="2959141"/>
            <a:ext cx="626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kern="0" dirty="0"/>
              <a:t>Пролонгированность и преемственность услуг семьям, воспитывающим детей целевой группы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67943" y="4129439"/>
            <a:ext cx="626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kern="0" dirty="0"/>
              <a:t>Единообразие подходов в организации деятельности региональных служб, оказывающих услуги детям с ОВЗ и их семьям</a:t>
            </a:r>
            <a:r>
              <a:rPr lang="en-US" altLang="zh-CN" sz="1600" kern="0" dirty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0715" y="5090039"/>
            <a:ext cx="6542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kern="0" dirty="0"/>
              <a:t>Комплексный подход к решению проблем семей, воспитывающих детей с особыми потребностями, семья рассматривается как домохозяйство, члены которого тесно взаимосвязаны и проблемы каждого влияют на других членов</a:t>
            </a:r>
          </a:p>
        </p:txBody>
      </p:sp>
    </p:spTree>
    <p:extLst>
      <p:ext uri="{BB962C8B-B14F-4D97-AF65-F5344CB8AC3E}">
        <p14:creationId xmlns:p14="http://schemas.microsoft.com/office/powerpoint/2010/main" val="5022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790417" y="560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a_Futurica ExtraBold" panose="020B0402020204020303" pitchFamily="34" charset="0"/>
              </a:rPr>
              <a:t>ПЕРМАНЕНТНАЯ МОДЕЛЬ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a_Futurica ExtraBold" panose="020B0402020204020303" pitchFamily="34" charset="0"/>
              </a:rPr>
              <a:t>СОПРОВОЖДЕНИЯ ДЕТЕЙ НА ВСЕХ ВОЗРАСТНЫХ СТУПЕНЯХ: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a_Futurica ExtraBold" panose="020B0402020204020303" pitchFamily="34" charset="0"/>
              </a:rPr>
              <a:t>ОТ РАННЕГО ДЕТСТВА ДО РАННЕГО ЮНОШЕСТВА </a:t>
            </a:r>
          </a:p>
          <a:p>
            <a:pPr algn="ctr"/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grpSp>
        <p:nvGrpSpPr>
          <p:cNvPr id="80" name="组合 25"/>
          <p:cNvGrpSpPr/>
          <p:nvPr/>
        </p:nvGrpSpPr>
        <p:grpSpPr>
          <a:xfrm>
            <a:off x="497260" y="329721"/>
            <a:ext cx="2138589" cy="5559074"/>
            <a:chOff x="1331640" y="-459432"/>
            <a:chExt cx="2251198" cy="6192688"/>
          </a:xfrm>
        </p:grpSpPr>
        <p:grpSp>
          <p:nvGrpSpPr>
            <p:cNvPr id="81" name="组合 9"/>
            <p:cNvGrpSpPr/>
            <p:nvPr/>
          </p:nvGrpSpPr>
          <p:grpSpPr>
            <a:xfrm>
              <a:off x="2123728" y="692696"/>
              <a:ext cx="1459110" cy="1584176"/>
              <a:chOff x="2123728" y="692696"/>
              <a:chExt cx="2056018" cy="2232248"/>
            </a:xfrm>
          </p:grpSpPr>
          <p:sp>
            <p:nvSpPr>
              <p:cNvPr id="94" name="空心弧 3"/>
              <p:cNvSpPr/>
              <p:nvPr/>
            </p:nvSpPr>
            <p:spPr>
              <a:xfrm>
                <a:off x="2123728" y="692696"/>
                <a:ext cx="2056018" cy="2056018"/>
              </a:xfrm>
              <a:prstGeom prst="blockArc">
                <a:avLst>
                  <a:gd name="adj1" fmla="val 14475132"/>
                  <a:gd name="adj2" fmla="val 45922"/>
                  <a:gd name="adj3" fmla="val 10057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空心弧 4"/>
              <p:cNvSpPr/>
              <p:nvPr/>
            </p:nvSpPr>
            <p:spPr>
              <a:xfrm flipV="1">
                <a:off x="2123728" y="868926"/>
                <a:ext cx="2056018" cy="2056018"/>
              </a:xfrm>
              <a:prstGeom prst="blockArc">
                <a:avLst>
                  <a:gd name="adj1" fmla="val 13928781"/>
                  <a:gd name="adj2" fmla="val 45922"/>
                  <a:gd name="adj3" fmla="val 10057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2" name="组合 13"/>
            <p:cNvGrpSpPr/>
            <p:nvPr/>
          </p:nvGrpSpPr>
          <p:grpSpPr>
            <a:xfrm flipH="1">
              <a:off x="1331640" y="1844824"/>
              <a:ext cx="1459110" cy="1584176"/>
              <a:chOff x="2123728" y="692696"/>
              <a:chExt cx="2056018" cy="2232248"/>
            </a:xfrm>
          </p:grpSpPr>
          <p:sp>
            <p:nvSpPr>
              <p:cNvPr id="92" name="空心弧 14"/>
              <p:cNvSpPr/>
              <p:nvPr/>
            </p:nvSpPr>
            <p:spPr>
              <a:xfrm>
                <a:off x="2123728" y="692696"/>
                <a:ext cx="2056018" cy="2056018"/>
              </a:xfrm>
              <a:prstGeom prst="blockArc">
                <a:avLst>
                  <a:gd name="adj1" fmla="val 14475132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空心弧 15"/>
              <p:cNvSpPr/>
              <p:nvPr/>
            </p:nvSpPr>
            <p:spPr>
              <a:xfrm flipV="1">
                <a:off x="2123728" y="868926"/>
                <a:ext cx="2056018" cy="2056018"/>
              </a:xfrm>
              <a:prstGeom prst="blockArc">
                <a:avLst>
                  <a:gd name="adj1" fmla="val 13928781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3" name="组合 16"/>
            <p:cNvGrpSpPr/>
            <p:nvPr/>
          </p:nvGrpSpPr>
          <p:grpSpPr>
            <a:xfrm>
              <a:off x="2123728" y="2996952"/>
              <a:ext cx="1459110" cy="1584176"/>
              <a:chOff x="2123728" y="692696"/>
              <a:chExt cx="2056018" cy="2232248"/>
            </a:xfrm>
          </p:grpSpPr>
          <p:sp>
            <p:nvSpPr>
              <p:cNvPr id="90" name="空心弧 17"/>
              <p:cNvSpPr/>
              <p:nvPr/>
            </p:nvSpPr>
            <p:spPr>
              <a:xfrm>
                <a:off x="2123728" y="692696"/>
                <a:ext cx="2056018" cy="2056018"/>
              </a:xfrm>
              <a:prstGeom prst="blockArc">
                <a:avLst>
                  <a:gd name="adj1" fmla="val 14475132"/>
                  <a:gd name="adj2" fmla="val 45922"/>
                  <a:gd name="adj3" fmla="val 10057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空心弧 18"/>
              <p:cNvSpPr/>
              <p:nvPr/>
            </p:nvSpPr>
            <p:spPr>
              <a:xfrm flipV="1">
                <a:off x="2123728" y="868926"/>
                <a:ext cx="2056018" cy="2056018"/>
              </a:xfrm>
              <a:prstGeom prst="blockArc">
                <a:avLst>
                  <a:gd name="adj1" fmla="val 13928781"/>
                  <a:gd name="adj2" fmla="val 45922"/>
                  <a:gd name="adj3" fmla="val 10057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4" name="组合 19"/>
            <p:cNvGrpSpPr/>
            <p:nvPr/>
          </p:nvGrpSpPr>
          <p:grpSpPr>
            <a:xfrm flipH="1">
              <a:off x="1331640" y="4149080"/>
              <a:ext cx="1459110" cy="1584176"/>
              <a:chOff x="2123728" y="692696"/>
              <a:chExt cx="2056018" cy="2232248"/>
            </a:xfrm>
          </p:grpSpPr>
          <p:sp>
            <p:nvSpPr>
              <p:cNvPr id="88" name="空心弧 20"/>
              <p:cNvSpPr/>
              <p:nvPr/>
            </p:nvSpPr>
            <p:spPr>
              <a:xfrm>
                <a:off x="2123728" y="692696"/>
                <a:ext cx="2056018" cy="2056018"/>
              </a:xfrm>
              <a:prstGeom prst="blockArc">
                <a:avLst>
                  <a:gd name="adj1" fmla="val 14475132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空心弧 21"/>
              <p:cNvSpPr/>
              <p:nvPr/>
            </p:nvSpPr>
            <p:spPr>
              <a:xfrm flipV="1">
                <a:off x="2123728" y="868927"/>
                <a:ext cx="2056018" cy="2056017"/>
              </a:xfrm>
              <a:prstGeom prst="blockArc">
                <a:avLst>
                  <a:gd name="adj1" fmla="val 12408394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5" name="组合 22"/>
            <p:cNvGrpSpPr/>
            <p:nvPr/>
          </p:nvGrpSpPr>
          <p:grpSpPr>
            <a:xfrm flipH="1">
              <a:off x="1331640" y="-459432"/>
              <a:ext cx="1459110" cy="1584176"/>
              <a:chOff x="2123728" y="692696"/>
              <a:chExt cx="2056018" cy="2232248"/>
            </a:xfrm>
          </p:grpSpPr>
          <p:sp>
            <p:nvSpPr>
              <p:cNvPr id="86" name="空心弧 23"/>
              <p:cNvSpPr/>
              <p:nvPr/>
            </p:nvSpPr>
            <p:spPr>
              <a:xfrm>
                <a:off x="2123728" y="692696"/>
                <a:ext cx="2056018" cy="2056017"/>
              </a:xfrm>
              <a:prstGeom prst="blockArc">
                <a:avLst>
                  <a:gd name="adj1" fmla="val 17273819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空心弧 24"/>
              <p:cNvSpPr/>
              <p:nvPr/>
            </p:nvSpPr>
            <p:spPr>
              <a:xfrm flipV="1">
                <a:off x="2123728" y="868926"/>
                <a:ext cx="2056018" cy="2056018"/>
              </a:xfrm>
              <a:prstGeom prst="blockArc">
                <a:avLst>
                  <a:gd name="adj1" fmla="val 13928781"/>
                  <a:gd name="adj2" fmla="val 45922"/>
                  <a:gd name="adj3" fmla="val 10057"/>
                </a:avLst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412066" y="18233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ru-RU" altLang="zh-CN" sz="24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компонент</a:t>
            </a:r>
            <a:endParaRPr lang="zh-CN" altLang="en-US" sz="24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0666" y="3910879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 компонент</a:t>
            </a:r>
            <a:endParaRPr lang="zh-CN" altLang="en-US" sz="24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0440" y="2879811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 smtClean="0">
                <a:solidFill>
                  <a:srgbClr val="F79646">
                    <a:lumMod val="75000"/>
                  </a:srgb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компонент</a:t>
            </a:r>
            <a:endParaRPr lang="zh-CN" altLang="en-US" sz="2400" b="1" dirty="0">
              <a:solidFill>
                <a:srgbClr val="F79646">
                  <a:lumMod val="75000"/>
                </a:srgb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2" name="燕尾形 34"/>
          <p:cNvSpPr/>
          <p:nvPr/>
        </p:nvSpPr>
        <p:spPr>
          <a:xfrm>
            <a:off x="2771071" y="2974235"/>
            <a:ext cx="199117" cy="216024"/>
          </a:xfrm>
          <a:prstGeom prst="chevron">
            <a:avLst/>
          </a:prstGeom>
          <a:solidFill>
            <a:srgbClr val="E46C0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燕尾形 35"/>
          <p:cNvSpPr/>
          <p:nvPr/>
        </p:nvSpPr>
        <p:spPr>
          <a:xfrm>
            <a:off x="2741579" y="1946304"/>
            <a:ext cx="228609" cy="216024"/>
          </a:xfrm>
          <a:prstGeom prst="chevr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燕尾形 36"/>
          <p:cNvSpPr/>
          <p:nvPr/>
        </p:nvSpPr>
        <p:spPr>
          <a:xfrm>
            <a:off x="2780657" y="4062416"/>
            <a:ext cx="228609" cy="216024"/>
          </a:xfrm>
          <a:prstGeom prst="chevron">
            <a:avLst>
              <a:gd name="adj" fmla="val 54150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燕尾形 34"/>
          <p:cNvSpPr/>
          <p:nvPr/>
        </p:nvSpPr>
        <p:spPr>
          <a:xfrm>
            <a:off x="2756324" y="5020379"/>
            <a:ext cx="199117" cy="216024"/>
          </a:xfrm>
          <a:prstGeom prst="chevron">
            <a:avLst/>
          </a:prstGeom>
          <a:solidFill>
            <a:srgbClr val="E46C0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330" y="491000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400" b="1" dirty="0">
                <a:solidFill>
                  <a:srgbClr val="F79646">
                    <a:lumMod val="75000"/>
                  </a:srgb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ru-RU" altLang="zh-CN" sz="2400" b="1" dirty="0" smtClean="0">
                <a:solidFill>
                  <a:srgbClr val="F79646">
                    <a:lumMod val="75000"/>
                  </a:srgb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компонент</a:t>
            </a:r>
            <a:endParaRPr lang="zh-CN" altLang="en-US" sz="2400" b="1" dirty="0">
              <a:solidFill>
                <a:srgbClr val="F79646">
                  <a:lumMod val="75000"/>
                </a:srgb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275" y="1515593"/>
            <a:ext cx="81178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1-3 года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Комплексное сопровождение семей, воспитывающих детей раннего возраста</a:t>
            </a:r>
            <a:r>
              <a:rPr lang="ru-RU" b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имеющих </a:t>
            </a:r>
            <a:r>
              <a:rPr lang="ru-RU" b="1" dirty="0">
                <a:solidFill>
                  <a:srgbClr val="000000"/>
                </a:solidFill>
              </a:rPr>
              <a:t>риск развития нарушений, выявленные нарушения в развитии, 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в </a:t>
            </a:r>
            <a:r>
              <a:rPr lang="ru-RU" b="1" dirty="0">
                <a:solidFill>
                  <a:srgbClr val="000000"/>
                </a:solidFill>
              </a:rPr>
              <a:t>системе ранней </a:t>
            </a:r>
            <a:r>
              <a:rPr lang="ru-RU" b="1" dirty="0" smtClean="0">
                <a:solidFill>
                  <a:srgbClr val="000000"/>
                </a:solidFill>
              </a:rPr>
              <a:t>помощи</a:t>
            </a:r>
            <a:endParaRPr lang="ru-RU" b="1" kern="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33275" y="2713205"/>
            <a:ext cx="7606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4-7 лет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Медико-социальная и психолого-педагогическая помощь ребенку с ОВЗ, </a:t>
            </a:r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включая </a:t>
            </a:r>
            <a:r>
              <a:rPr lang="ru-RU" b="1" dirty="0">
                <a:solidFill>
                  <a:srgbClr val="000000"/>
                </a:solidFill>
              </a:rPr>
              <a:t>непрерывное сопровождение </a:t>
            </a:r>
            <a:r>
              <a:rPr lang="ru-RU" b="1" dirty="0" smtClean="0">
                <a:solidFill>
                  <a:srgbClr val="000000"/>
                </a:solidFill>
              </a:rPr>
              <a:t>родителей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3275" y="3752751"/>
            <a:ext cx="8336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8-16 лет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Сопровождение семьи и ребёнка с </a:t>
            </a:r>
            <a:r>
              <a:rPr lang="ru-RU" b="1" dirty="0" smtClean="0">
                <a:solidFill>
                  <a:srgbClr val="000000"/>
                </a:solidFill>
              </a:rPr>
              <a:t>ОВЗ </a:t>
            </a:r>
            <a:r>
              <a:rPr lang="ru-RU" b="1" dirty="0">
                <a:solidFill>
                  <a:srgbClr val="000000"/>
                </a:solidFill>
              </a:rPr>
              <a:t>в период подготовки к </a:t>
            </a:r>
            <a:r>
              <a:rPr lang="ru-RU" b="1" dirty="0" smtClean="0">
                <a:solidFill>
                  <a:srgbClr val="000000"/>
                </a:solidFill>
              </a:rPr>
              <a:t>самостоятельной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жизни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smtClean="0">
                <a:solidFill>
                  <a:srgbClr val="000000"/>
                </a:solidFill>
              </a:rPr>
              <a:t>преемственность </a:t>
            </a:r>
            <a:r>
              <a:rPr lang="ru-RU" b="1" dirty="0">
                <a:solidFill>
                  <a:srgbClr val="000000"/>
                </a:solidFill>
              </a:rPr>
              <a:t>при </a:t>
            </a:r>
            <a:r>
              <a:rPr lang="ru-RU" b="1" dirty="0" smtClean="0">
                <a:solidFill>
                  <a:srgbClr val="000000"/>
                </a:solidFill>
              </a:rPr>
              <a:t>переходе в </a:t>
            </a:r>
            <a:r>
              <a:rPr lang="ru-RU" b="1" dirty="0">
                <a:solidFill>
                  <a:srgbClr val="000000"/>
                </a:solidFill>
              </a:rPr>
              <a:t>систему сопровождаемого </a:t>
            </a:r>
            <a:r>
              <a:rPr lang="ru-RU" b="1" dirty="0" smtClean="0">
                <a:solidFill>
                  <a:srgbClr val="000000"/>
                </a:solidFill>
              </a:rPr>
              <a:t>проживания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33275" y="4827799"/>
            <a:ext cx="5609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16-18 лет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Учебное </a:t>
            </a:r>
            <a:r>
              <a:rPr lang="ru-RU" b="1" dirty="0">
                <a:solidFill>
                  <a:srgbClr val="000000"/>
                </a:solidFill>
              </a:rPr>
              <a:t>проживание. Сопровождаемое проживание </a:t>
            </a:r>
            <a:endParaRPr lang="en-US" b="1" dirty="0">
              <a:solidFill>
                <a:srgbClr val="000000"/>
              </a:solidFill>
            </a:endParaRPr>
          </a:p>
          <a:p>
            <a:endParaRPr lang="zh-CN" altLang="en-US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259420" y="5908252"/>
            <a:ext cx="6888626" cy="532945"/>
            <a:chOff x="2832295" y="452442"/>
            <a:chExt cx="6888626" cy="532945"/>
          </a:xfrm>
        </p:grpSpPr>
        <p:cxnSp>
          <p:nvCxnSpPr>
            <p:cNvPr id="32" name="直接连接符 8"/>
            <p:cNvCxnSpPr/>
            <p:nvPr/>
          </p:nvCxnSpPr>
          <p:spPr>
            <a:xfrm>
              <a:off x="3122743" y="892590"/>
              <a:ext cx="6598178" cy="0"/>
            </a:xfrm>
            <a:prstGeom prst="line">
              <a:avLst/>
            </a:prstGeom>
            <a:noFill/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33" name="椭圆 33"/>
            <p:cNvSpPr/>
            <p:nvPr/>
          </p:nvSpPr>
          <p:spPr>
            <a:xfrm flipV="1">
              <a:off x="7730147" y="774681"/>
              <a:ext cx="210706" cy="21070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4" name="椭圆 44"/>
            <p:cNvSpPr/>
            <p:nvPr/>
          </p:nvSpPr>
          <p:spPr>
            <a:xfrm>
              <a:off x="5201314" y="763485"/>
              <a:ext cx="210706" cy="21070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5" name="椭圆 54"/>
            <p:cNvSpPr/>
            <p:nvPr/>
          </p:nvSpPr>
          <p:spPr>
            <a:xfrm>
              <a:off x="3036079" y="763485"/>
              <a:ext cx="210706" cy="21070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2832295" y="457400"/>
              <a:ext cx="2617849" cy="34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i="1" dirty="0" smtClean="0">
                  <a:solidFill>
                    <a:schemeClr val="accent2">
                      <a:lumMod val="50000"/>
                    </a:schemeClr>
                  </a:solidFill>
                  <a:latin typeface="Arial Rounded MT Bold" pitchFamily="34" charset="0"/>
                  <a:cs typeface="Times New Roman" pitchFamily="18" charset="0"/>
                </a:rPr>
                <a:t>#</a:t>
              </a:r>
              <a:r>
                <a:rPr lang="ru-RU" altLang="zh-CN" sz="2000" i="1" dirty="0" smtClean="0">
                  <a:solidFill>
                    <a:schemeClr val="accent2">
                      <a:lumMod val="50000"/>
                    </a:schemeClr>
                  </a:solidFill>
                  <a:latin typeface="Arial Rounded MT Bold" pitchFamily="34" charset="0"/>
                  <a:cs typeface="Times New Roman" pitchFamily="18" charset="0"/>
                </a:rPr>
                <a:t> КОМПЛЕКСНОСТЬ</a:t>
              </a:r>
              <a:endParaRPr kumimoji="0" lang="zh-CN" altLang="en-US" sz="2000" b="1" i="1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5153093" y="452442"/>
              <a:ext cx="2615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#</a:t>
              </a:r>
              <a:r>
                <a:rPr kumimoji="0" lang="ru-RU" altLang="zh-CN" sz="2000" b="1" i="1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 ПРЕЕМСТВЕННОСТЬ</a:t>
              </a:r>
              <a:endParaRPr kumimoji="0" lang="zh-CN" altLang="en-US" sz="2000" b="1" i="1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7615379" y="457400"/>
              <a:ext cx="2105542" cy="34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#</a:t>
              </a:r>
              <a:r>
                <a:rPr kumimoji="0" lang="ru-RU" altLang="zh-CN" sz="2000" b="1" i="1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 ПОСТОЯНСТВО</a:t>
              </a:r>
              <a:endParaRPr kumimoji="0" lang="zh-CN" altLang="en-US" sz="2000" b="1" i="1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19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"/>
          <p:cNvSpPr/>
          <p:nvPr/>
        </p:nvSpPr>
        <p:spPr>
          <a:xfrm rot="293950">
            <a:off x="3947222" y="1813495"/>
            <a:ext cx="3525901" cy="37087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2692" y="230312"/>
            <a:ext cx="11179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kern="1200" dirty="0">
                <a:solidFill>
                  <a:schemeClr val="tx1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ЛОКАЛЬНАЯ МОДЕЛЬ ПЕРМАНЕНТНОГО СОПРОВОЖДЕНИЯ </a:t>
            </a:r>
            <a:endParaRPr lang="ru-RU" altLang="zh-CN" sz="2000" kern="1200" dirty="0" smtClean="0">
              <a:solidFill>
                <a:schemeClr val="tx1"/>
              </a:solidFill>
              <a:latin typeface="a_Futurica ExtraBold" panose="020B0402020204020303" pitchFamily="34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kern="1200" dirty="0" smtClean="0">
                <a:solidFill>
                  <a:schemeClr val="tx1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на базе ГБУ </a:t>
            </a:r>
            <a:r>
              <a:rPr lang="ru-RU" altLang="zh-CN" sz="2000" kern="1200" dirty="0">
                <a:solidFill>
                  <a:schemeClr val="tx1"/>
                </a:solidFill>
                <a:latin typeface="a_Futurica ExtraBold" panose="020B0402020204020303" pitchFamily="34" charset="0"/>
                <a:ea typeface="+mj-ea"/>
                <a:cs typeface="+mj-cs"/>
              </a:rPr>
              <a:t>НСО «ЦЕНТР РАССВЕТ»</a:t>
            </a:r>
            <a:endParaRPr lang="en-US" altLang="zh-CN" sz="2000" kern="1200" dirty="0">
              <a:solidFill>
                <a:schemeClr val="tx1"/>
              </a:solidFill>
              <a:latin typeface="a_Futurica ExtraBold" panose="020B0402020204020303" pitchFamily="34" charset="0"/>
              <a:ea typeface="+mj-ea"/>
              <a:cs typeface="+mj-cs"/>
            </a:endParaRPr>
          </a:p>
        </p:txBody>
      </p:sp>
      <p:sp>
        <p:nvSpPr>
          <p:cNvPr id="123" name="矩形 1"/>
          <p:cNvSpPr/>
          <p:nvPr/>
        </p:nvSpPr>
        <p:spPr>
          <a:xfrm rot="293950">
            <a:off x="4631252" y="5326547"/>
            <a:ext cx="3525901" cy="37087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矩形 1"/>
          <p:cNvSpPr/>
          <p:nvPr/>
        </p:nvSpPr>
        <p:spPr>
          <a:xfrm rot="19913209">
            <a:off x="4279564" y="4552961"/>
            <a:ext cx="2134868" cy="36193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矩形 1"/>
          <p:cNvSpPr/>
          <p:nvPr/>
        </p:nvSpPr>
        <p:spPr>
          <a:xfrm rot="708470">
            <a:off x="3862068" y="3676591"/>
            <a:ext cx="2646447" cy="361932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矩形 1"/>
          <p:cNvSpPr/>
          <p:nvPr/>
        </p:nvSpPr>
        <p:spPr>
          <a:xfrm rot="20453418">
            <a:off x="3198807" y="2748180"/>
            <a:ext cx="4230684" cy="473258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9" name="组合 46"/>
          <p:cNvGrpSpPr/>
          <p:nvPr/>
        </p:nvGrpSpPr>
        <p:grpSpPr>
          <a:xfrm>
            <a:off x="7200158" y="1557248"/>
            <a:ext cx="1203990" cy="1145848"/>
            <a:chOff x="2195736" y="908720"/>
            <a:chExt cx="2160240" cy="2160240"/>
          </a:xfrm>
          <a:effectLst>
            <a:outerShdw blurRad="139700" dist="1143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173" name="椭圆 56"/>
            <p:cNvSpPr/>
            <p:nvPr/>
          </p:nvSpPr>
          <p:spPr>
            <a:xfrm>
              <a:off x="2195736" y="908720"/>
              <a:ext cx="2160240" cy="21602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innerShdw blurRad="76200">
                <a:sysClr val="windowText" lastClr="000000">
                  <a:lumMod val="65000"/>
                  <a:lumOff val="35000"/>
                </a:sys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椭圆 57"/>
            <p:cNvSpPr/>
            <p:nvPr/>
          </p:nvSpPr>
          <p:spPr>
            <a:xfrm>
              <a:off x="2339752" y="1052736"/>
              <a:ext cx="1872208" cy="1872208"/>
            </a:xfrm>
            <a:prstGeom prst="ellipse">
              <a:avLst/>
            </a:prstGeom>
            <a:solidFill>
              <a:srgbClr val="FFC000"/>
            </a:solidFill>
            <a:ln w="57150" cap="flat" cmpd="sng" algn="ctr">
              <a:solidFill>
                <a:srgbClr val="FFE181"/>
              </a:solidFill>
              <a:prstDash val="solid"/>
            </a:ln>
            <a:effectLst>
              <a:innerShdw blurRad="63500" dist="114300" dir="18900000">
                <a:prstClr val="black">
                  <a:alpha val="36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 flipH="1">
            <a:off x="7130900" y="1971952"/>
            <a:ext cx="130436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ШАГ 2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984807"/>
              </a:solidFill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11823" y="1572221"/>
            <a:ext cx="262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 dirty="0">
                <a:latin typeface="Open Sans" panose="020B0606030504020204" pitchFamily="34" charset="0"/>
              </a:rPr>
              <a:t>Служба ранней помощи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9725" y="2920470"/>
            <a:ext cx="262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1400" dirty="0">
                <a:latin typeface="Open Sans" panose="020B0606030504020204" pitchFamily="34" charset="0"/>
              </a:rPr>
              <a:t>Комната социальной адаптации «Особый дом</a:t>
            </a:r>
            <a:r>
              <a:rPr lang="ru-RU" sz="1400" dirty="0" smtClean="0">
                <a:latin typeface="Open Sans" panose="020B0606030504020204" pitchFamily="34" charset="0"/>
              </a:rPr>
              <a:t>» (организация дневной и досуговой занятости, бытовая, профессиональная ориентация детей целевой группы от 12 до 18 лет)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79208" y="4969052"/>
            <a:ext cx="2620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 dirty="0">
                <a:latin typeface="Open Sans" panose="020B0606030504020204" pitchFamily="34" charset="0"/>
              </a:rPr>
              <a:t>Пункт проката реабилитационного, игрового, развивающего </a:t>
            </a:r>
            <a:r>
              <a:rPr lang="ru-RU" sz="1400" dirty="0" smtClean="0">
                <a:latin typeface="Open Sans" panose="020B0606030504020204" pitchFamily="34" charset="0"/>
              </a:rPr>
              <a:t>оборудования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404148" y="1895945"/>
            <a:ext cx="262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latin typeface="Open Sans" panose="020B0606030504020204" pitchFamily="34" charset="0"/>
              </a:rPr>
              <a:t>Группы кратковременного и дневного пребывания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321840" y="3695057"/>
            <a:ext cx="2257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latin typeface="Open Sans" panose="020B0606030504020204" pitchFamily="34" charset="0"/>
              </a:rPr>
              <a:t>«Школа для родителей особых детей» (модельная  библиотека, удалённая школа)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802626" y="5227750"/>
            <a:ext cx="179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latin typeface="Open Sans" panose="020B0606030504020204" pitchFamily="34" charset="0"/>
              </a:rPr>
              <a:t>Выездная междисциплинарная мобильная бригада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83518" y="1134469"/>
            <a:ext cx="1203990" cy="1145848"/>
            <a:chOff x="3083518" y="1134469"/>
            <a:chExt cx="1203990" cy="1145848"/>
          </a:xfrm>
        </p:grpSpPr>
        <p:grpSp>
          <p:nvGrpSpPr>
            <p:cNvPr id="39" name="组合 46"/>
            <p:cNvGrpSpPr/>
            <p:nvPr/>
          </p:nvGrpSpPr>
          <p:grpSpPr>
            <a:xfrm>
              <a:off x="3083518" y="1134469"/>
              <a:ext cx="1203990" cy="1145848"/>
              <a:chOff x="2195736" y="908720"/>
              <a:chExt cx="2160240" cy="2160240"/>
            </a:xfrm>
            <a:effectLst>
              <a:outerShdw blurRad="139700" dist="1143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40" name="椭圆 56"/>
              <p:cNvSpPr/>
              <p:nvPr/>
            </p:nvSpPr>
            <p:spPr>
              <a:xfrm>
                <a:off x="2195736" y="908720"/>
                <a:ext cx="2160240" cy="2160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76200">
                  <a:sysClr val="windowText" lastClr="000000">
                    <a:lumMod val="65000"/>
                    <a:lumOff val="35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椭圆 57"/>
              <p:cNvSpPr/>
              <p:nvPr/>
            </p:nvSpPr>
            <p:spPr>
              <a:xfrm>
                <a:off x="2339752" y="1052736"/>
                <a:ext cx="1872208" cy="1872208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rgbClr val="FFE181"/>
                </a:solidFill>
                <a:prstDash val="solid"/>
              </a:ln>
              <a:effectLst>
                <a:innerShdw blurRad="63500" dist="114300" dir="18900000">
                  <a:prstClr val="black">
                    <a:alpha val="36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 flipH="1">
              <a:off x="3172991" y="1589465"/>
              <a:ext cx="102999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ШАГ </a:t>
              </a:r>
              <a:r>
                <a:rPr kumimoji="0" lang="en-US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83815" y="2915586"/>
            <a:ext cx="1203990" cy="1145848"/>
            <a:chOff x="3083518" y="1134469"/>
            <a:chExt cx="1203990" cy="1145848"/>
          </a:xfrm>
        </p:grpSpPr>
        <p:grpSp>
          <p:nvGrpSpPr>
            <p:cNvPr id="45" name="组合 46"/>
            <p:cNvGrpSpPr/>
            <p:nvPr/>
          </p:nvGrpSpPr>
          <p:grpSpPr>
            <a:xfrm>
              <a:off x="3083518" y="1134469"/>
              <a:ext cx="1203990" cy="1145848"/>
              <a:chOff x="2195736" y="908720"/>
              <a:chExt cx="2160240" cy="2160240"/>
            </a:xfrm>
            <a:effectLst>
              <a:outerShdw blurRad="139700" dist="1143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47" name="椭圆 56"/>
              <p:cNvSpPr/>
              <p:nvPr/>
            </p:nvSpPr>
            <p:spPr>
              <a:xfrm>
                <a:off x="2195736" y="908720"/>
                <a:ext cx="2160240" cy="2160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76200">
                  <a:sysClr val="windowText" lastClr="000000">
                    <a:lumMod val="65000"/>
                    <a:lumOff val="35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椭圆 57"/>
              <p:cNvSpPr/>
              <p:nvPr/>
            </p:nvSpPr>
            <p:spPr>
              <a:xfrm>
                <a:off x="2339752" y="1052736"/>
                <a:ext cx="1872208" cy="1872208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rgbClr val="FFE181"/>
                </a:solidFill>
                <a:prstDash val="solid"/>
              </a:ln>
              <a:effectLst>
                <a:innerShdw blurRad="63500" dist="114300" dir="18900000">
                  <a:prstClr val="black">
                    <a:alpha val="36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flipH="1">
              <a:off x="3171869" y="1563952"/>
              <a:ext cx="1029995" cy="39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ШАГ 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749957" y="4704860"/>
            <a:ext cx="1203990" cy="1145848"/>
            <a:chOff x="3083518" y="1134469"/>
            <a:chExt cx="1203990" cy="1145848"/>
          </a:xfrm>
        </p:grpSpPr>
        <p:grpSp>
          <p:nvGrpSpPr>
            <p:cNvPr id="50" name="组合 46"/>
            <p:cNvGrpSpPr/>
            <p:nvPr/>
          </p:nvGrpSpPr>
          <p:grpSpPr>
            <a:xfrm>
              <a:off x="3083518" y="1134469"/>
              <a:ext cx="1203990" cy="1145848"/>
              <a:chOff x="2195736" y="908720"/>
              <a:chExt cx="2160240" cy="2160240"/>
            </a:xfrm>
            <a:effectLst>
              <a:outerShdw blurRad="139700" dist="1143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52" name="椭圆 56"/>
              <p:cNvSpPr/>
              <p:nvPr/>
            </p:nvSpPr>
            <p:spPr>
              <a:xfrm>
                <a:off x="2195736" y="908720"/>
                <a:ext cx="2160240" cy="2160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76200">
                  <a:sysClr val="windowText" lastClr="000000">
                    <a:lumMod val="65000"/>
                    <a:lumOff val="35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椭圆 57"/>
              <p:cNvSpPr/>
              <p:nvPr/>
            </p:nvSpPr>
            <p:spPr>
              <a:xfrm>
                <a:off x="2339752" y="1052736"/>
                <a:ext cx="1872208" cy="1872208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rgbClr val="FFE181"/>
                </a:solidFill>
                <a:prstDash val="solid"/>
              </a:ln>
              <a:effectLst>
                <a:innerShdw blurRad="63500" dist="114300" dir="18900000">
                  <a:prstClr val="black">
                    <a:alpha val="36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flipH="1">
              <a:off x="3163784" y="1589665"/>
              <a:ext cx="1029995" cy="39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ШАГ 5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020827" y="3444956"/>
            <a:ext cx="1203990" cy="1145848"/>
            <a:chOff x="3083518" y="1134469"/>
            <a:chExt cx="1203990" cy="1145848"/>
          </a:xfrm>
        </p:grpSpPr>
        <p:grpSp>
          <p:nvGrpSpPr>
            <p:cNvPr id="55" name="组合 46"/>
            <p:cNvGrpSpPr/>
            <p:nvPr/>
          </p:nvGrpSpPr>
          <p:grpSpPr>
            <a:xfrm>
              <a:off x="3083518" y="1134469"/>
              <a:ext cx="1203990" cy="1145848"/>
              <a:chOff x="2195736" y="908720"/>
              <a:chExt cx="2160240" cy="2160240"/>
            </a:xfrm>
            <a:effectLst>
              <a:outerShdw blurRad="139700" dist="1143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57" name="椭圆 56"/>
              <p:cNvSpPr/>
              <p:nvPr/>
            </p:nvSpPr>
            <p:spPr>
              <a:xfrm>
                <a:off x="2195736" y="908720"/>
                <a:ext cx="2160240" cy="2160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76200">
                  <a:sysClr val="windowText" lastClr="000000">
                    <a:lumMod val="65000"/>
                    <a:lumOff val="35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339752" y="1052736"/>
                <a:ext cx="1872208" cy="1872208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rgbClr val="FFE181"/>
                </a:solidFill>
                <a:prstDash val="solid"/>
              </a:ln>
              <a:effectLst>
                <a:innerShdw blurRad="63500" dist="114300" dir="18900000">
                  <a:prstClr val="black">
                    <a:alpha val="36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flipH="1">
              <a:off x="3177887" y="1572875"/>
              <a:ext cx="1029995" cy="39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ШАГ </a:t>
              </a:r>
              <a:r>
                <a:rPr lang="ru-RU" altLang="zh-CN" sz="2400" dirty="0">
                  <a:solidFill>
                    <a:srgbClr val="984807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64554" y="4962565"/>
            <a:ext cx="1203990" cy="1145848"/>
            <a:chOff x="3083518" y="1134469"/>
            <a:chExt cx="1203990" cy="1145848"/>
          </a:xfrm>
        </p:grpSpPr>
        <p:grpSp>
          <p:nvGrpSpPr>
            <p:cNvPr id="60" name="组合 46"/>
            <p:cNvGrpSpPr/>
            <p:nvPr/>
          </p:nvGrpSpPr>
          <p:grpSpPr>
            <a:xfrm>
              <a:off x="3083518" y="1134469"/>
              <a:ext cx="1203990" cy="1145848"/>
              <a:chOff x="2195736" y="908720"/>
              <a:chExt cx="2160240" cy="2160240"/>
            </a:xfrm>
            <a:effectLst>
              <a:outerShdw blurRad="139700" dist="114300" dir="5400000" algn="t" rotWithShape="0">
                <a:prstClr val="black">
                  <a:alpha val="28000"/>
                </a:prstClr>
              </a:outerShdw>
            </a:effectLst>
          </p:grpSpPr>
          <p:sp>
            <p:nvSpPr>
              <p:cNvPr id="62" name="椭圆 56"/>
              <p:cNvSpPr/>
              <p:nvPr/>
            </p:nvSpPr>
            <p:spPr>
              <a:xfrm>
                <a:off x="2195736" y="908720"/>
                <a:ext cx="2160240" cy="2160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76200">
                  <a:sysClr val="windowText" lastClr="000000">
                    <a:lumMod val="65000"/>
                    <a:lumOff val="35000"/>
                  </a:sys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椭圆 57"/>
              <p:cNvSpPr/>
              <p:nvPr/>
            </p:nvSpPr>
            <p:spPr>
              <a:xfrm>
                <a:off x="2339752" y="1052736"/>
                <a:ext cx="1872208" cy="1872208"/>
              </a:xfrm>
              <a:prstGeom prst="ellipse">
                <a:avLst/>
              </a:prstGeom>
              <a:solidFill>
                <a:srgbClr val="FFC000"/>
              </a:solidFill>
              <a:ln w="57150" cap="flat" cmpd="sng" algn="ctr">
                <a:solidFill>
                  <a:srgbClr val="FFE181"/>
                </a:solidFill>
                <a:prstDash val="solid"/>
              </a:ln>
              <a:effectLst>
                <a:innerShdw blurRad="63500" dist="114300" dir="18900000">
                  <a:prstClr val="black">
                    <a:alpha val="36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flipH="1">
              <a:off x="3163784" y="1572875"/>
              <a:ext cx="1029995" cy="39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984807"/>
                  </a:solidFill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ШАГ 6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84807"/>
                </a:solidFill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57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681612" y="2948791"/>
            <a:ext cx="6028689" cy="1462137"/>
          </a:xfrm>
          <a:prstGeom prst="downArrow">
            <a:avLst>
              <a:gd name="adj1" fmla="val 69906"/>
              <a:gd name="adj2" fmla="val 4484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eaVert" lIns="121370" tIns="60685" rIns="121370" bIns="60685"/>
          <a:lstStyle/>
          <a:p>
            <a:pPr>
              <a:defRPr/>
            </a:pPr>
            <a:endParaRPr lang="zh-CN" altLang="en-US" sz="20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="" xmlns:a16="http://schemas.microsoft.com/office/drawing/2014/main" id="{EBD13CB8-88C3-4238-9224-3A5DF912586E}"/>
              </a:ext>
            </a:extLst>
          </p:cNvPr>
          <p:cNvGrpSpPr/>
          <p:nvPr/>
        </p:nvGrpSpPr>
        <p:grpSpPr>
          <a:xfrm>
            <a:off x="4603327" y="3163136"/>
            <a:ext cx="4178305" cy="3106880"/>
            <a:chOff x="4308263" y="1974495"/>
            <a:chExt cx="3389211" cy="3117334"/>
          </a:xfrm>
        </p:grpSpPr>
        <p:sp>
          <p:nvSpPr>
            <p:cNvPr id="59" name="Rectangle 17">
              <a:extLst>
                <a:ext uri="{FF2B5EF4-FFF2-40B4-BE49-F238E27FC236}">
                  <a16:creationId xmlns="" xmlns:a16="http://schemas.microsoft.com/office/drawing/2014/main" id="{489A38A1-1E86-4FAB-A049-007A6EFF8A23}"/>
                </a:ext>
              </a:extLst>
            </p:cNvPr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0" name="Group 13">
              <a:extLst>
                <a:ext uri="{FF2B5EF4-FFF2-40B4-BE49-F238E27FC236}">
                  <a16:creationId xmlns="" xmlns:a16="http://schemas.microsoft.com/office/drawing/2014/main" id="{EE03E47D-7AFD-4532-80B7-13C822FD5EA5}"/>
                </a:ext>
              </a:extLst>
            </p:cNvPr>
            <p:cNvGrpSpPr/>
            <p:nvPr/>
          </p:nvGrpSpPr>
          <p:grpSpPr>
            <a:xfrm rot="10800000">
              <a:off x="5800723" y="3140820"/>
              <a:ext cx="1896751" cy="1756652"/>
              <a:chOff x="6784763" y="2169880"/>
              <a:chExt cx="1896751" cy="1756652"/>
            </a:xfrm>
          </p:grpSpPr>
          <p:sp>
            <p:nvSpPr>
              <p:cNvPr id="67" name="Rectangle 14">
                <a:extLst>
                  <a:ext uri="{FF2B5EF4-FFF2-40B4-BE49-F238E27FC236}">
                    <a16:creationId xmlns="" xmlns:a16="http://schemas.microsoft.com/office/drawing/2014/main" id="{B8A4ADEB-A424-4DE2-8D16-42158BF1798D}"/>
                  </a:ext>
                </a:extLst>
              </p:cNvPr>
              <p:cNvSpPr/>
              <p:nvPr/>
            </p:nvSpPr>
            <p:spPr>
              <a:xfrm rot="16200000">
                <a:off x="7825867" y="1702573"/>
                <a:ext cx="388339" cy="13229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Arrow: Left 1">
                <a:extLst>
                  <a:ext uri="{FF2B5EF4-FFF2-40B4-BE49-F238E27FC236}">
                    <a16:creationId xmlns="" xmlns:a16="http://schemas.microsoft.com/office/drawing/2014/main" id="{1DD24725-219F-4BE9-9104-68B7139E557A}"/>
                  </a:ext>
                </a:extLst>
              </p:cNvPr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" name="Group 2">
              <a:extLst>
                <a:ext uri="{FF2B5EF4-FFF2-40B4-BE49-F238E27FC236}">
                  <a16:creationId xmlns="" xmlns:a16="http://schemas.microsoft.com/office/drawing/2014/main" id="{9A16EF4E-28DA-46E3-9B05-F0492E608D9D}"/>
                </a:ext>
              </a:extLst>
            </p:cNvPr>
            <p:cNvGrpSpPr/>
            <p:nvPr/>
          </p:nvGrpSpPr>
          <p:grpSpPr>
            <a:xfrm rot="16200000">
              <a:off x="4550228" y="3382088"/>
              <a:ext cx="1662830" cy="1756652"/>
              <a:chOff x="6784763" y="2169880"/>
              <a:chExt cx="1662830" cy="1756652"/>
            </a:xfrm>
          </p:grpSpPr>
          <p:sp>
            <p:nvSpPr>
              <p:cNvPr id="65" name="Rectangle 10">
                <a:extLst>
                  <a:ext uri="{FF2B5EF4-FFF2-40B4-BE49-F238E27FC236}">
                    <a16:creationId xmlns="" xmlns:a16="http://schemas.microsoft.com/office/drawing/2014/main" id="{A8622213-F7D9-474E-ADA5-15859150FF26}"/>
                  </a:ext>
                </a:extLst>
              </p:cNvPr>
              <p:cNvSpPr/>
              <p:nvPr/>
            </p:nvSpPr>
            <p:spPr>
              <a:xfrm rot="16200000">
                <a:off x="7708906" y="1819533"/>
                <a:ext cx="388339" cy="10890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Arrow: Left 1">
                <a:extLst>
                  <a:ext uri="{FF2B5EF4-FFF2-40B4-BE49-F238E27FC236}">
                    <a16:creationId xmlns="" xmlns:a16="http://schemas.microsoft.com/office/drawing/2014/main" id="{444601CD-51F8-4FEC-AA83-66BE45FF0354}"/>
                  </a:ext>
                </a:extLst>
              </p:cNvPr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Rectangle 8">
              <a:extLst>
                <a:ext uri="{FF2B5EF4-FFF2-40B4-BE49-F238E27FC236}">
                  <a16:creationId xmlns="" xmlns:a16="http://schemas.microsoft.com/office/drawing/2014/main" id="{C91976CD-E2E1-45DD-A97F-369224C079F1}"/>
                </a:ext>
              </a:extLst>
            </p:cNvPr>
            <p:cNvSpPr/>
            <p:nvPr/>
          </p:nvSpPr>
          <p:spPr>
            <a:xfrm rot="16200000">
              <a:off x="5344866" y="1707072"/>
              <a:ext cx="388339" cy="13139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3" name="Arrow: Left 1">
              <a:extLst>
                <a:ext uri="{FF2B5EF4-FFF2-40B4-BE49-F238E27FC236}">
                  <a16:creationId xmlns="" xmlns:a16="http://schemas.microsoft.com/office/drawing/2014/main" id="{EC3B9A4C-FE1F-4233-8E6E-27FB3DCF71BA}"/>
                </a:ext>
              </a:extLst>
            </p:cNvPr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4" name="Arrow: Left 1">
              <a:extLst>
                <a:ext uri="{FF2B5EF4-FFF2-40B4-BE49-F238E27FC236}">
                  <a16:creationId xmlns="" xmlns:a16="http://schemas.microsoft.com/office/drawing/2014/main" id="{420D825D-0889-4C41-883D-F6976834B598}"/>
                </a:ext>
              </a:extLst>
            </p:cNvPr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072732" y="3598873"/>
            <a:ext cx="1939798" cy="2248831"/>
            <a:chOff x="9731734" y="3708022"/>
            <a:chExt cx="2047768" cy="241732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9731734" y="3708022"/>
              <a:ext cx="1997946" cy="992601"/>
              <a:chOff x="8636248" y="1532981"/>
              <a:chExt cx="2242439" cy="1201604"/>
            </a:xfrm>
          </p:grpSpPr>
          <p:sp>
            <p:nvSpPr>
              <p:cNvPr id="56" name="Rectangle 42">
                <a:extLst>
                  <a:ext uri="{FF2B5EF4-FFF2-40B4-BE49-F238E27FC236}">
                    <a16:creationId xmlns="" xmlns:a16="http://schemas.microsoft.com/office/drawing/2014/main" id="{50D56378-A6F5-45D9-9ED1-268C8B18C294}"/>
                  </a:ext>
                </a:extLst>
              </p:cNvPr>
              <p:cNvSpPr/>
              <p:nvPr/>
            </p:nvSpPr>
            <p:spPr>
              <a:xfrm>
                <a:off x="8711301" y="1532981"/>
                <a:ext cx="2167386" cy="1201604"/>
              </a:xfrm>
              <a:prstGeom prst="rect">
                <a:avLst/>
              </a:prstGeom>
              <a:solidFill>
                <a:schemeClr val="accent6">
                  <a:lumMod val="7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2C9FC73C-8093-460E-9A6B-89C72CF99195}"/>
                  </a:ext>
                </a:extLst>
              </p:cNvPr>
              <p:cNvSpPr txBox="1"/>
              <p:nvPr/>
            </p:nvSpPr>
            <p:spPr>
              <a:xfrm>
                <a:off x="8715304" y="1751658"/>
                <a:ext cx="2042540" cy="685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ru-RU" sz="1600" dirty="0" smtClean="0">
                    <a:solidFill>
                      <a:srgbClr val="282F39"/>
                    </a:solidFill>
                    <a:latin typeface="Open Sans" panose="020B0606030504020204" pitchFamily="34" charset="0"/>
                  </a:rPr>
                  <a:t>Образовательные организации</a:t>
                </a:r>
                <a:endParaRPr lang="en-GB" sz="1600" dirty="0">
                  <a:solidFill>
                    <a:srgbClr val="282F39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58" name="Rectangle 44">
                <a:extLst>
                  <a:ext uri="{FF2B5EF4-FFF2-40B4-BE49-F238E27FC236}">
                    <a16:creationId xmlns="" xmlns:a16="http://schemas.microsoft.com/office/drawing/2014/main" id="{20C624C6-4A78-41CE-900F-C9753A57E5A7}"/>
                  </a:ext>
                </a:extLst>
              </p:cNvPr>
              <p:cNvSpPr/>
              <p:nvPr/>
            </p:nvSpPr>
            <p:spPr>
              <a:xfrm>
                <a:off x="8636248" y="1532981"/>
                <a:ext cx="71803" cy="120160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9732413" y="5132751"/>
              <a:ext cx="2047089" cy="992600"/>
              <a:chOff x="8636248" y="4895088"/>
              <a:chExt cx="2269072" cy="1201604"/>
            </a:xfrm>
          </p:grpSpPr>
          <p:sp>
            <p:nvSpPr>
              <p:cNvPr id="53" name="Rectangle 45">
                <a:extLst>
                  <a:ext uri="{FF2B5EF4-FFF2-40B4-BE49-F238E27FC236}">
                    <a16:creationId xmlns="" xmlns:a16="http://schemas.microsoft.com/office/drawing/2014/main" id="{52A25CB9-F04D-4761-AC10-722B2D8B1712}"/>
                  </a:ext>
                </a:extLst>
              </p:cNvPr>
              <p:cNvSpPr/>
              <p:nvPr/>
            </p:nvSpPr>
            <p:spPr>
              <a:xfrm>
                <a:off x="8711301" y="4895088"/>
                <a:ext cx="2167386" cy="1201604"/>
              </a:xfrm>
              <a:prstGeom prst="rect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202347BC-85C2-4EA6-AE2B-B4DC4ABFE625}"/>
                  </a:ext>
                </a:extLst>
              </p:cNvPr>
              <p:cNvSpPr txBox="1"/>
              <p:nvPr/>
            </p:nvSpPr>
            <p:spPr>
              <a:xfrm>
                <a:off x="8778519" y="4960008"/>
                <a:ext cx="2126801" cy="108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ru-RU" sz="1600" dirty="0" smtClean="0">
                    <a:solidFill>
                      <a:srgbClr val="282F39"/>
                    </a:solidFill>
                    <a:latin typeface="Open Sans" panose="020B0606030504020204" pitchFamily="34" charset="0"/>
                  </a:rPr>
                  <a:t>СО НКО, социально</a:t>
                </a:r>
                <a:endParaRPr lang="ru-RU" sz="1600" dirty="0">
                  <a:solidFill>
                    <a:srgbClr val="282F39"/>
                  </a:solidFill>
                  <a:latin typeface="Open Sans" panose="020B0606030504020204" pitchFamily="34" charset="0"/>
                </a:endParaRPr>
              </a:p>
              <a:p>
                <a:pPr algn="just">
                  <a:defRPr/>
                </a:pPr>
                <a:r>
                  <a:rPr lang="ru-RU" sz="1600" dirty="0" smtClean="0">
                    <a:solidFill>
                      <a:srgbClr val="282F39"/>
                    </a:solidFill>
                    <a:latin typeface="Open Sans" panose="020B0606030504020204" pitchFamily="34" charset="0"/>
                  </a:rPr>
                  <a:t>ориентированный </a:t>
                </a:r>
                <a:r>
                  <a:rPr lang="ru-RU" sz="1600" dirty="0">
                    <a:solidFill>
                      <a:srgbClr val="282F39"/>
                    </a:solidFill>
                    <a:latin typeface="Open Sans" panose="020B0606030504020204" pitchFamily="34" charset="0"/>
                  </a:rPr>
                  <a:t>бизнес </a:t>
                </a:r>
                <a:endParaRPr lang="en-GB" sz="1600" dirty="0">
                  <a:solidFill>
                    <a:srgbClr val="282F39"/>
                  </a:solidFill>
                  <a:latin typeface="Open Sans" panose="020B0606030504020204" pitchFamily="34" charset="0"/>
                </a:endParaRPr>
              </a:p>
            </p:txBody>
          </p:sp>
          <p:sp>
            <p:nvSpPr>
              <p:cNvPr id="55" name="Rectangle 47">
                <a:extLst>
                  <a:ext uri="{FF2B5EF4-FFF2-40B4-BE49-F238E27FC236}">
                    <a16:creationId xmlns="" xmlns:a16="http://schemas.microsoft.com/office/drawing/2014/main" id="{E3199CF5-48A5-44B6-93B1-C855FBC291C5}"/>
                  </a:ext>
                </a:extLst>
              </p:cNvPr>
              <p:cNvSpPr/>
              <p:nvPr/>
            </p:nvSpPr>
            <p:spPr>
              <a:xfrm>
                <a:off x="8636248" y="4895088"/>
                <a:ext cx="71803" cy="12016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AD5625-BF85-47E8-BB88-A783A575D010}"/>
              </a:ext>
            </a:extLst>
          </p:cNvPr>
          <p:cNvSpPr txBox="1"/>
          <p:nvPr/>
        </p:nvSpPr>
        <p:spPr>
          <a:xfrm>
            <a:off x="5926617" y="4446619"/>
            <a:ext cx="1645088" cy="425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СЕМЬЯ</a:t>
            </a:r>
            <a:endParaRPr lang="en-GB" sz="30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02141" y="3563135"/>
            <a:ext cx="1939825" cy="2220060"/>
            <a:chOff x="2689855" y="3669606"/>
            <a:chExt cx="2047797" cy="2386402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689855" y="3669606"/>
              <a:ext cx="2047797" cy="992601"/>
              <a:chOff x="1209782" y="1532981"/>
              <a:chExt cx="2242439" cy="1201604"/>
            </a:xfrm>
          </p:grpSpPr>
          <p:sp>
            <p:nvSpPr>
              <p:cNvPr id="49" name="Rectangle 22">
                <a:extLst>
                  <a:ext uri="{FF2B5EF4-FFF2-40B4-BE49-F238E27FC236}">
                    <a16:creationId xmlns="" xmlns:a16="http://schemas.microsoft.com/office/drawing/2014/main" id="{A6ED8D64-ABFA-4C5B-84CA-E3CA3F9E67C6}"/>
                  </a:ext>
                </a:extLst>
              </p:cNvPr>
              <p:cNvSpPr/>
              <p:nvPr/>
            </p:nvSpPr>
            <p:spPr>
              <a:xfrm>
                <a:off x="1284835" y="1532981"/>
                <a:ext cx="2167386" cy="1201604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33">
                <a:extLst>
                  <a:ext uri="{FF2B5EF4-FFF2-40B4-BE49-F238E27FC236}">
                    <a16:creationId xmlns="" xmlns:a16="http://schemas.microsoft.com/office/drawing/2014/main" id="{DF9AABF5-A197-49F9-ADB9-3BC1253E75C3}"/>
                  </a:ext>
                </a:extLst>
              </p:cNvPr>
              <p:cNvSpPr/>
              <p:nvPr/>
            </p:nvSpPr>
            <p:spPr>
              <a:xfrm>
                <a:off x="1209782" y="1532981"/>
                <a:ext cx="71803" cy="12016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2721696" y="3675929"/>
              <a:ext cx="2015954" cy="2380079"/>
              <a:chOff x="2721696" y="3675929"/>
              <a:chExt cx="2015954" cy="2380079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2721696" y="3675929"/>
                <a:ext cx="2015954" cy="2380079"/>
                <a:chOff x="1104151" y="3215460"/>
                <a:chExt cx="2207570" cy="2881232"/>
              </a:xfrm>
            </p:grpSpPr>
            <p:sp>
              <p:nvSpPr>
                <p:cNvPr id="46" name="Rectangle 38">
                  <a:extLst>
                    <a:ext uri="{FF2B5EF4-FFF2-40B4-BE49-F238E27FC236}">
                      <a16:creationId xmlns="" xmlns:a16="http://schemas.microsoft.com/office/drawing/2014/main" id="{9F424DAF-680C-41A0-B8B6-40B29E134209}"/>
                    </a:ext>
                  </a:extLst>
                </p:cNvPr>
                <p:cNvSpPr/>
                <p:nvPr/>
              </p:nvSpPr>
              <p:spPr>
                <a:xfrm>
                  <a:off x="1144335" y="4895088"/>
                  <a:ext cx="2167386" cy="1201603"/>
                </a:xfrm>
                <a:prstGeom prst="rect">
                  <a:avLst/>
                </a:prstGeom>
                <a:solidFill>
                  <a:schemeClr val="accent6">
                    <a:lumMod val="50000"/>
                    <a:alpha val="2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80858563-6E0B-4183-B86B-97EAB44ADF10}"/>
                    </a:ext>
                  </a:extLst>
                </p:cNvPr>
                <p:cNvSpPr txBox="1"/>
                <p:nvPr/>
              </p:nvSpPr>
              <p:spPr>
                <a:xfrm>
                  <a:off x="1343405" y="3215460"/>
                  <a:ext cx="1811796" cy="974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defRPr/>
                  </a:pPr>
                  <a:r>
                    <a:rPr lang="ru-RU" sz="1600" dirty="0" smtClean="0">
                      <a:solidFill>
                        <a:srgbClr val="282F39"/>
                      </a:solidFill>
                      <a:latin typeface="Open Sans" panose="020B0606030504020204" pitchFamily="34" charset="0"/>
                    </a:rPr>
                    <a:t>Организации социального обслуживания </a:t>
                  </a:r>
                  <a:endParaRPr lang="en-GB" sz="1600" dirty="0">
                    <a:solidFill>
                      <a:srgbClr val="282F39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  <p:sp>
              <p:nvSpPr>
                <p:cNvPr id="48" name="Rectangle 40">
                  <a:extLst>
                    <a:ext uri="{FF2B5EF4-FFF2-40B4-BE49-F238E27FC236}">
                      <a16:creationId xmlns="" xmlns:a16="http://schemas.microsoft.com/office/drawing/2014/main" id="{4F2F9343-EFBA-4A87-B741-F020FB0EA5DF}"/>
                    </a:ext>
                  </a:extLst>
                </p:cNvPr>
                <p:cNvSpPr/>
                <p:nvPr/>
              </p:nvSpPr>
              <p:spPr>
                <a:xfrm>
                  <a:off x="1104151" y="4895088"/>
                  <a:ext cx="71803" cy="1201604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rgbClr val="4777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222AF7CF-FFFB-4D79-BA83-E3C26556611E}"/>
                  </a:ext>
                </a:extLst>
              </p:cNvPr>
              <p:cNvSpPr txBox="1"/>
              <p:nvPr/>
            </p:nvSpPr>
            <p:spPr>
              <a:xfrm>
                <a:off x="2917973" y="5203500"/>
                <a:ext cx="1654534" cy="566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ru-RU" sz="1600" dirty="0">
                    <a:solidFill>
                      <a:srgbClr val="282F39"/>
                    </a:solidFill>
                    <a:latin typeface="Open Sans" panose="020B0606030504020204" pitchFamily="34" charset="0"/>
                  </a:rPr>
                  <a:t>Медицинские организации</a:t>
                </a:r>
                <a:endParaRPr lang="en-GB" sz="1600" dirty="0">
                  <a:solidFill>
                    <a:srgbClr val="282F39"/>
                  </a:solidFill>
                  <a:latin typeface="Open Sans" panose="020B0606030504020204" pitchFamily="34" charset="0"/>
                </a:endParaRPr>
              </a:p>
            </p:txBody>
          </p:sp>
        </p:grp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16200000">
            <a:off x="6038932" y="-2136366"/>
            <a:ext cx="1529488" cy="8661876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eaVert" lIns="121370" tIns="60685" rIns="121370" bIns="60685"/>
          <a:lstStyle/>
          <a:p>
            <a:pPr>
              <a:defRPr/>
            </a:pPr>
            <a:endParaRPr lang="zh-CN" altLang="en-US" sz="20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8050" y="1507562"/>
            <a:ext cx="7222086" cy="1331208"/>
            <a:chOff x="3171140" y="1460015"/>
            <a:chExt cx="7624070" cy="143095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171140" y="1479976"/>
              <a:ext cx="2064137" cy="1410990"/>
              <a:chOff x="3171140" y="1479976"/>
              <a:chExt cx="2064137" cy="141099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187207" y="1479976"/>
                <a:ext cx="1979259" cy="1410990"/>
                <a:chOff x="1284834" y="1507550"/>
                <a:chExt cx="2167387" cy="1322017"/>
              </a:xfrm>
              <a:solidFill>
                <a:srgbClr val="0099FF"/>
              </a:solidFill>
            </p:grpSpPr>
            <p:sp>
              <p:nvSpPr>
                <p:cNvPr id="40" name="Rectangle 22">
                  <a:extLst>
                    <a:ext uri="{FF2B5EF4-FFF2-40B4-BE49-F238E27FC236}">
                      <a16:creationId xmlns="" xmlns:a16="http://schemas.microsoft.com/office/drawing/2014/main" id="{A6ED8D64-ABFA-4C5B-84CA-E3CA3F9E67C6}"/>
                    </a:ext>
                  </a:extLst>
                </p:cNvPr>
                <p:cNvSpPr/>
                <p:nvPr/>
              </p:nvSpPr>
              <p:spPr>
                <a:xfrm>
                  <a:off x="1284835" y="1532981"/>
                  <a:ext cx="2167386" cy="129658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Rectangle 33">
                  <a:extLst>
                    <a:ext uri="{FF2B5EF4-FFF2-40B4-BE49-F238E27FC236}">
                      <a16:creationId xmlns="" xmlns:a16="http://schemas.microsoft.com/office/drawing/2014/main" id="{DF9AABF5-A197-49F9-ADB9-3BC1253E75C3}"/>
                    </a:ext>
                  </a:extLst>
                </p:cNvPr>
                <p:cNvSpPr/>
                <p:nvPr/>
              </p:nvSpPr>
              <p:spPr>
                <a:xfrm flipV="1">
                  <a:off x="1284834" y="1507550"/>
                  <a:ext cx="2167387" cy="5358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171140" y="1799403"/>
                <a:ext cx="2064137" cy="6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</a:rPr>
                  <a:t>Министерство здравоохранения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5748865" y="1460015"/>
              <a:ext cx="2468619" cy="1430529"/>
              <a:chOff x="4486560" y="1221973"/>
              <a:chExt cx="2468619" cy="1477481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4486560" y="1221973"/>
                <a:ext cx="2468619" cy="1477481"/>
                <a:chOff x="1284834" y="1507550"/>
                <a:chExt cx="2167387" cy="1340325"/>
              </a:xfrm>
              <a:solidFill>
                <a:srgbClr val="0099FF"/>
              </a:solidFill>
            </p:grpSpPr>
            <p:sp>
              <p:nvSpPr>
                <p:cNvPr id="36" name="Rectangle 22">
                  <a:extLst>
                    <a:ext uri="{FF2B5EF4-FFF2-40B4-BE49-F238E27FC236}">
                      <a16:creationId xmlns="" xmlns:a16="http://schemas.microsoft.com/office/drawing/2014/main" id="{A6ED8D64-ABFA-4C5B-84CA-E3CA3F9E67C6}"/>
                    </a:ext>
                  </a:extLst>
                </p:cNvPr>
                <p:cNvSpPr/>
                <p:nvPr/>
              </p:nvSpPr>
              <p:spPr>
                <a:xfrm>
                  <a:off x="1284835" y="1532981"/>
                  <a:ext cx="2167386" cy="131489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3">
                  <a:extLst>
                    <a:ext uri="{FF2B5EF4-FFF2-40B4-BE49-F238E27FC236}">
                      <a16:creationId xmlns="" xmlns:a16="http://schemas.microsoft.com/office/drawing/2014/main" id="{DF9AABF5-A197-49F9-ADB9-3BC1253E75C3}"/>
                    </a:ext>
                  </a:extLst>
                </p:cNvPr>
                <p:cNvSpPr/>
                <p:nvPr/>
              </p:nvSpPr>
              <p:spPr>
                <a:xfrm flipV="1">
                  <a:off x="1284834" y="1507550"/>
                  <a:ext cx="2167387" cy="5358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4498678" y="1450623"/>
                <a:ext cx="23743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</a:rPr>
                  <a:t>Министерство труда и социального развития 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8799883" y="1486134"/>
              <a:ext cx="1995327" cy="1384922"/>
              <a:chOff x="8799883" y="1486134"/>
              <a:chExt cx="1995327" cy="1384922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8799883" y="1486134"/>
                <a:ext cx="1979259" cy="1384922"/>
                <a:chOff x="1284834" y="1507550"/>
                <a:chExt cx="2167387" cy="1297594"/>
              </a:xfrm>
              <a:solidFill>
                <a:srgbClr val="0099FF"/>
              </a:solidFill>
            </p:grpSpPr>
            <p:sp>
              <p:nvSpPr>
                <p:cNvPr id="32" name="Rectangle 22">
                  <a:extLst>
                    <a:ext uri="{FF2B5EF4-FFF2-40B4-BE49-F238E27FC236}">
                      <a16:creationId xmlns="" xmlns:a16="http://schemas.microsoft.com/office/drawing/2014/main" id="{A6ED8D64-ABFA-4C5B-84CA-E3CA3F9E67C6}"/>
                    </a:ext>
                  </a:extLst>
                </p:cNvPr>
                <p:cNvSpPr/>
                <p:nvPr/>
              </p:nvSpPr>
              <p:spPr>
                <a:xfrm>
                  <a:off x="1284835" y="1532981"/>
                  <a:ext cx="2167386" cy="127216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Rectangle 33">
                  <a:extLst>
                    <a:ext uri="{FF2B5EF4-FFF2-40B4-BE49-F238E27FC236}">
                      <a16:creationId xmlns="" xmlns:a16="http://schemas.microsoft.com/office/drawing/2014/main" id="{DF9AABF5-A197-49F9-ADB9-3BC1253E75C3}"/>
                    </a:ext>
                  </a:extLst>
                </p:cNvPr>
                <p:cNvSpPr/>
                <p:nvPr/>
              </p:nvSpPr>
              <p:spPr>
                <a:xfrm flipV="1">
                  <a:off x="1284834" y="1507550"/>
                  <a:ext cx="2167387" cy="5358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8815951" y="1831183"/>
                <a:ext cx="1979259" cy="625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</a:rPr>
                  <a:t>Министерство образования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56396" y="640889"/>
            <a:ext cx="8188217" cy="34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ЗАМЕСТИТЕЛЬ ГУБЕРНАТОРА НСО, КУРИРУЮЩИЙ СОЦИАЛЬНЫЙ БЛОК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113444" y="1002227"/>
            <a:ext cx="6596857" cy="432128"/>
            <a:chOff x="3440750" y="916817"/>
            <a:chExt cx="6964041" cy="464506"/>
          </a:xfrm>
        </p:grpSpPr>
        <p:sp>
          <p:nvSpPr>
            <p:cNvPr id="21" name="Rectangle 33">
              <a:extLst>
                <a:ext uri="{FF2B5EF4-FFF2-40B4-BE49-F238E27FC236}">
                  <a16:creationId xmlns="" xmlns:a16="http://schemas.microsoft.com/office/drawing/2014/main" id="{DF9AABF5-A197-49F9-ADB9-3BC1253E75C3}"/>
                </a:ext>
              </a:extLst>
            </p:cNvPr>
            <p:cNvSpPr/>
            <p:nvPr/>
          </p:nvSpPr>
          <p:spPr>
            <a:xfrm flipV="1">
              <a:off x="3440750" y="916817"/>
              <a:ext cx="6964041" cy="584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456817" y="954886"/>
              <a:ext cx="721222" cy="33391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9684791" y="938338"/>
              <a:ext cx="720000" cy="35046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21" idx="0"/>
            </p:cNvCxnSpPr>
            <p:nvPr/>
          </p:nvCxnSpPr>
          <p:spPr>
            <a:xfrm flipH="1">
              <a:off x="6922770" y="975256"/>
              <a:ext cx="1" cy="406067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92470" y="1668213"/>
            <a:ext cx="2080001" cy="956494"/>
            <a:chOff x="27877" y="1487104"/>
            <a:chExt cx="2195775" cy="1061907"/>
          </a:xfrm>
        </p:grpSpPr>
        <p:sp>
          <p:nvSpPr>
            <p:cNvPr id="19" name="Блок-схема: процесс 18"/>
            <p:cNvSpPr/>
            <p:nvPr/>
          </p:nvSpPr>
          <p:spPr>
            <a:xfrm>
              <a:off x="79717" y="1487104"/>
              <a:ext cx="2064148" cy="1061907"/>
            </a:xfrm>
            <a:prstGeom prst="flowChartProcess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546A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877" y="1727612"/>
              <a:ext cx="2195775" cy="71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</a:rPr>
                <a:t>Координационные органы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6615" y="4230114"/>
            <a:ext cx="2030827" cy="1023359"/>
            <a:chOff x="332705" y="4108177"/>
            <a:chExt cx="2143864" cy="1477481"/>
          </a:xfrm>
        </p:grpSpPr>
        <p:sp>
          <p:nvSpPr>
            <p:cNvPr id="17" name="Блок-схема: процесс 16"/>
            <p:cNvSpPr/>
            <p:nvPr/>
          </p:nvSpPr>
          <p:spPr>
            <a:xfrm>
              <a:off x="380169" y="4108177"/>
              <a:ext cx="2050185" cy="1477481"/>
            </a:xfrm>
            <a:prstGeom prst="flowChartProcess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2705" y="4234374"/>
              <a:ext cx="2143864" cy="119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Ресурсные центры, </a:t>
              </a:r>
              <a:r>
                <a:rPr lang="ru-RU" sz="1600" dirty="0" err="1" smtClean="0">
                  <a:solidFill>
                    <a:prstClr val="black"/>
                  </a:solidFill>
                </a:rPr>
                <a:t>стажировочные</a:t>
              </a:r>
              <a:r>
                <a:rPr lang="ru-RU" sz="1600" dirty="0" smtClean="0">
                  <a:solidFill>
                    <a:prstClr val="black"/>
                  </a:solidFill>
                </a:rPr>
                <a:t> площадки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3765" y="212197"/>
            <a:ext cx="594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МОДЕЛЬ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27032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39" y="1223594"/>
            <a:ext cx="5585071" cy="46475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0976" y="976668"/>
            <a:ext cx="3360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282F39"/>
                </a:solidFill>
              </a:rPr>
              <a:t>Г</a:t>
            </a:r>
            <a:r>
              <a:rPr lang="ru-RU" sz="1200" dirty="0" smtClean="0">
                <a:solidFill>
                  <a:srgbClr val="282F39"/>
                </a:solidFill>
              </a:rPr>
              <a:t>ородские </a:t>
            </a:r>
            <a:r>
              <a:rPr lang="ru-RU" sz="1200" dirty="0">
                <a:solidFill>
                  <a:srgbClr val="282F39"/>
                </a:solidFill>
              </a:rPr>
              <a:t>поликлиники, центральные районные больницы, центральные городские </a:t>
            </a:r>
            <a:r>
              <a:rPr lang="ru-RU" sz="1200" dirty="0" smtClean="0">
                <a:solidFill>
                  <a:srgbClr val="282F39"/>
                </a:solidFill>
              </a:rPr>
              <a:t>больницы;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детская </a:t>
            </a:r>
            <a:r>
              <a:rPr lang="ru-RU" sz="1200" dirty="0">
                <a:solidFill>
                  <a:srgbClr val="282F39"/>
                </a:solidFill>
              </a:rPr>
              <a:t>городская клиническая больница №</a:t>
            </a:r>
            <a:r>
              <a:rPr lang="ru-RU" sz="1200" dirty="0" smtClean="0">
                <a:solidFill>
                  <a:srgbClr val="282F39"/>
                </a:solidFill>
              </a:rPr>
              <a:t>3;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Новосибирская </a:t>
            </a:r>
            <a:r>
              <a:rPr lang="ru-RU" sz="1200" dirty="0">
                <a:solidFill>
                  <a:srgbClr val="282F39"/>
                </a:solidFill>
              </a:rPr>
              <a:t>районная больница №</a:t>
            </a:r>
            <a:r>
              <a:rPr lang="ru-RU" sz="1200" dirty="0" smtClean="0">
                <a:solidFill>
                  <a:srgbClr val="282F39"/>
                </a:solidFill>
              </a:rPr>
              <a:t>1;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Региональный </a:t>
            </a:r>
            <a:r>
              <a:rPr lang="ru-RU" sz="1200" dirty="0">
                <a:solidFill>
                  <a:srgbClr val="282F39"/>
                </a:solidFill>
              </a:rPr>
              <a:t>специализированный дом ребенка для детей с органическим поражением центральной нервной системы с нарушением психики (4 филиала)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9518" y="4243588"/>
            <a:ext cx="331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Организовано взаимодействие с более </a:t>
            </a:r>
          </a:p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25 СО НКО по вопросам оказания всесторонней поддержки детям и семьям целевой группы, из них 15 получили в 2020 году субсидии Минтруда и соцразвития НСО.</a:t>
            </a:r>
          </a:p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В целом помощь семьям  с детьми целевой группы всего оказывают </a:t>
            </a:r>
            <a:br>
              <a:rPr lang="ru-RU" sz="1200" dirty="0">
                <a:solidFill>
                  <a:srgbClr val="282F39"/>
                </a:solidFill>
              </a:rPr>
            </a:br>
            <a:r>
              <a:rPr lang="ru-RU" sz="1200" dirty="0">
                <a:solidFill>
                  <a:srgbClr val="282F39"/>
                </a:solidFill>
              </a:rPr>
              <a:t>более 50 общественных </a:t>
            </a:r>
            <a:r>
              <a:rPr lang="ru-RU" sz="1200" dirty="0" smtClean="0">
                <a:solidFill>
                  <a:srgbClr val="282F39"/>
                </a:solidFill>
              </a:rPr>
              <a:t>организаций</a:t>
            </a:r>
            <a:endParaRPr lang="en-GB" sz="1200" dirty="0">
              <a:solidFill>
                <a:srgbClr val="282F3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34585" y="1041692"/>
            <a:ext cx="289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282F39"/>
                </a:solidFill>
              </a:rPr>
              <a:t>4 центра реабилитации детей и подростков с ограниченными возможностями, 5 центров помощи семье и детям, центр помощи детям, детский дом-интернат, 41 КЦСОН, включая специализированные службы и подразделения</a:t>
            </a:r>
            <a:endParaRPr lang="en-GB" sz="1200" dirty="0">
              <a:solidFill>
                <a:srgbClr val="282F3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86184" y="4198753"/>
            <a:ext cx="2923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82F39"/>
                </a:solidFill>
              </a:rPr>
              <a:t>1 Центр психолого-педагогической, медицинской и социальной </a:t>
            </a:r>
            <a:br>
              <a:rPr lang="ru-RU" sz="1200" dirty="0">
                <a:solidFill>
                  <a:srgbClr val="282F39"/>
                </a:solidFill>
              </a:rPr>
            </a:br>
            <a:r>
              <a:rPr lang="ru-RU" sz="1200" dirty="0">
                <a:solidFill>
                  <a:srgbClr val="282F39"/>
                </a:solidFill>
              </a:rPr>
              <a:t>помощи детям «ОЦДК», в т.ч. 11 консультативных пунктов; </a:t>
            </a:r>
          </a:p>
          <a:p>
            <a:pPr lvl="0"/>
            <a:r>
              <a:rPr lang="ru-RU" sz="1200" dirty="0">
                <a:solidFill>
                  <a:srgbClr val="282F39"/>
                </a:solidFill>
              </a:rPr>
              <a:t>10 филиалов ГБУ НСО «ОЦДК» в муниципальных районах НСО; 6 ППМС-центров; 1 Городской центр образования и здоровья «Магистр»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8306" y="2084663"/>
            <a:ext cx="210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877DDC-4409-47B9-9128-0C38930DA68C}"/>
              </a:ext>
            </a:extLst>
          </p:cNvPr>
          <p:cNvSpPr txBox="1"/>
          <p:nvPr/>
        </p:nvSpPr>
        <p:spPr>
          <a:xfrm>
            <a:off x="6640180" y="2131775"/>
            <a:ext cx="2115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СОЦИАЛЬНОГО ОБСЛУЖИВАНИЯ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51798" y="3812701"/>
            <a:ext cx="21205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негосударственных и немуниципальных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82F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82F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57631" y="3870952"/>
            <a:ext cx="2543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И ИНЫЕ ОРГАНИЗАЦИИ В СИСТЕМЕ ОБРАЗОВАНИЯ</a:t>
            </a:r>
            <a:endParaRPr lang="ru-RU" sz="13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67441"/>
            <a:ext cx="11356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I. </a:t>
            </a:r>
            <a:r>
              <a:rPr lang="ru-RU" b="1" dirty="0" smtClean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КОМПОНЕНТ.   </a:t>
            </a:r>
            <a:r>
              <a:rPr lang="ru-RU" b="1" dirty="0" smtClean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КОМПЛЕКСНОЕ </a:t>
            </a:r>
            <a:r>
              <a:rPr lang="ru-RU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СОПРОВОЖДЕНИЕ СЕМЕЙ, </a:t>
            </a:r>
            <a:endParaRPr lang="ru-RU" b="1" dirty="0" smtClean="0">
              <a:ln w="18415" cmpd="sng">
                <a:noFill/>
                <a:prstDash val="solid"/>
              </a:ln>
              <a:latin typeface="a_Futurica ExtraBold" panose="020B0402020204020303" pitchFamily="34" charset="0"/>
            </a:endParaRPr>
          </a:p>
          <a:p>
            <a:pPr algn="ctr">
              <a:defRPr/>
            </a:pPr>
            <a:r>
              <a:rPr lang="ru-RU" b="1" dirty="0" smtClean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ВОСПИТЫВАЮЩИХ </a:t>
            </a:r>
            <a:r>
              <a:rPr lang="ru-RU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</a:rPr>
              <a:t>ДЕТЕЙ РАННЕГО ВОЗРАСТА</a:t>
            </a:r>
          </a:p>
          <a:p>
            <a:pPr algn="ctr">
              <a:defRPr/>
            </a:pPr>
            <a:endParaRPr lang="ru-RU" b="1" dirty="0">
              <a:ln w="18415" cmpd="sng">
                <a:noFill/>
                <a:prstDash val="solid"/>
              </a:ln>
              <a:latin typeface="a_Futurica ExtraBold" panose="020B04020202040203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34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61" y="171624"/>
            <a:ext cx="1165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II</a:t>
            </a:r>
            <a:r>
              <a:rPr lang="ru-RU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. КОМПОНЕНТ.  НЕПРЕРЫВНОЕ СОПРОВОЖДЕНИЕ  НА ВСЕХ ВОЗРАСТНЫХ СТУПЕНЯХ 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603999" y="800403"/>
            <a:ext cx="10606451" cy="5908302"/>
            <a:chOff x="204249" y="548680"/>
            <a:chExt cx="10606451" cy="6180659"/>
          </a:xfrm>
        </p:grpSpPr>
        <p:sp>
          <p:nvSpPr>
            <p:cNvPr id="82" name="八角星 1"/>
            <p:cNvSpPr/>
            <p:nvPr/>
          </p:nvSpPr>
          <p:spPr>
            <a:xfrm>
              <a:off x="2429145" y="1367863"/>
              <a:ext cx="4965907" cy="4368029"/>
            </a:xfrm>
            <a:custGeom>
              <a:avLst/>
              <a:gdLst>
                <a:gd name="connsiteX0" fmla="*/ 0 w 5256584"/>
                <a:gd name="connsiteY0" fmla="*/ 2340260 h 4680520"/>
                <a:gd name="connsiteX1" fmla="*/ 1137749 w 5256584"/>
                <a:gd name="connsiteY1" fmla="*/ 1790523 h 4680520"/>
                <a:gd name="connsiteX2" fmla="*/ 769809 w 5256584"/>
                <a:gd name="connsiteY2" fmla="*/ 685446 h 4680520"/>
                <a:gd name="connsiteX3" fmla="*/ 2010895 w 5256584"/>
                <a:gd name="connsiteY3" fmla="*/ 1013065 h 4680520"/>
                <a:gd name="connsiteX4" fmla="*/ 2628292 w 5256584"/>
                <a:gd name="connsiteY4" fmla="*/ 0 h 4680520"/>
                <a:gd name="connsiteX5" fmla="*/ 3245689 w 5256584"/>
                <a:gd name="connsiteY5" fmla="*/ 1013065 h 4680520"/>
                <a:gd name="connsiteX6" fmla="*/ 4486775 w 5256584"/>
                <a:gd name="connsiteY6" fmla="*/ 685446 h 4680520"/>
                <a:gd name="connsiteX7" fmla="*/ 4118835 w 5256584"/>
                <a:gd name="connsiteY7" fmla="*/ 1790523 h 4680520"/>
                <a:gd name="connsiteX8" fmla="*/ 5256584 w 5256584"/>
                <a:gd name="connsiteY8" fmla="*/ 2340260 h 4680520"/>
                <a:gd name="connsiteX9" fmla="*/ 4118835 w 5256584"/>
                <a:gd name="connsiteY9" fmla="*/ 2889997 h 4680520"/>
                <a:gd name="connsiteX10" fmla="*/ 4486775 w 5256584"/>
                <a:gd name="connsiteY10" fmla="*/ 3995074 h 4680520"/>
                <a:gd name="connsiteX11" fmla="*/ 3245689 w 5256584"/>
                <a:gd name="connsiteY11" fmla="*/ 3667455 h 4680520"/>
                <a:gd name="connsiteX12" fmla="*/ 2628292 w 5256584"/>
                <a:gd name="connsiteY12" fmla="*/ 4680520 h 4680520"/>
                <a:gd name="connsiteX13" fmla="*/ 2010895 w 5256584"/>
                <a:gd name="connsiteY13" fmla="*/ 3667455 h 4680520"/>
                <a:gd name="connsiteX14" fmla="*/ 769809 w 5256584"/>
                <a:gd name="connsiteY14" fmla="*/ 3995074 h 4680520"/>
                <a:gd name="connsiteX15" fmla="*/ 1137749 w 5256584"/>
                <a:gd name="connsiteY15" fmla="*/ 2889997 h 4680520"/>
                <a:gd name="connsiteX16" fmla="*/ 0 w 5256584"/>
                <a:gd name="connsiteY16" fmla="*/ 2340260 h 4680520"/>
                <a:gd name="connsiteX0" fmla="*/ 0 w 5256584"/>
                <a:gd name="connsiteY0" fmla="*/ 2340260 h 4680520"/>
                <a:gd name="connsiteX1" fmla="*/ 1137749 w 5256584"/>
                <a:gd name="connsiteY1" fmla="*/ 1790523 h 4680520"/>
                <a:gd name="connsiteX2" fmla="*/ 769809 w 5256584"/>
                <a:gd name="connsiteY2" fmla="*/ 685446 h 4680520"/>
                <a:gd name="connsiteX3" fmla="*/ 2010895 w 5256584"/>
                <a:gd name="connsiteY3" fmla="*/ 1013065 h 4680520"/>
                <a:gd name="connsiteX4" fmla="*/ 2628292 w 5256584"/>
                <a:gd name="connsiteY4" fmla="*/ 0 h 4680520"/>
                <a:gd name="connsiteX5" fmla="*/ 3245689 w 5256584"/>
                <a:gd name="connsiteY5" fmla="*/ 1013065 h 4680520"/>
                <a:gd name="connsiteX6" fmla="*/ 4486775 w 5256584"/>
                <a:gd name="connsiteY6" fmla="*/ 685446 h 4680520"/>
                <a:gd name="connsiteX7" fmla="*/ 4118835 w 5256584"/>
                <a:gd name="connsiteY7" fmla="*/ 1790523 h 4680520"/>
                <a:gd name="connsiteX8" fmla="*/ 5256584 w 5256584"/>
                <a:gd name="connsiteY8" fmla="*/ 2340260 h 4680520"/>
                <a:gd name="connsiteX9" fmla="*/ 4118835 w 5256584"/>
                <a:gd name="connsiteY9" fmla="*/ 2889997 h 4680520"/>
                <a:gd name="connsiteX10" fmla="*/ 4486775 w 5256584"/>
                <a:gd name="connsiteY10" fmla="*/ 3995074 h 4680520"/>
                <a:gd name="connsiteX11" fmla="*/ 3245689 w 5256584"/>
                <a:gd name="connsiteY11" fmla="*/ 3667455 h 4680520"/>
                <a:gd name="connsiteX12" fmla="*/ 2628292 w 5256584"/>
                <a:gd name="connsiteY12" fmla="*/ 4680520 h 4680520"/>
                <a:gd name="connsiteX13" fmla="*/ 2010895 w 5256584"/>
                <a:gd name="connsiteY13" fmla="*/ 3667455 h 4680520"/>
                <a:gd name="connsiteX14" fmla="*/ 769809 w 5256584"/>
                <a:gd name="connsiteY14" fmla="*/ 3995074 h 4680520"/>
                <a:gd name="connsiteX15" fmla="*/ 1137749 w 5256584"/>
                <a:gd name="connsiteY15" fmla="*/ 2889997 h 4680520"/>
                <a:gd name="connsiteX16" fmla="*/ 0 w 5256584"/>
                <a:gd name="connsiteY16" fmla="*/ 2340260 h 4680520"/>
                <a:gd name="connsiteX0" fmla="*/ 0 w 5256584"/>
                <a:gd name="connsiteY0" fmla="*/ 2340260 h 4680520"/>
                <a:gd name="connsiteX1" fmla="*/ 1137749 w 5256584"/>
                <a:gd name="connsiteY1" fmla="*/ 1790523 h 4680520"/>
                <a:gd name="connsiteX2" fmla="*/ 769809 w 5256584"/>
                <a:gd name="connsiteY2" fmla="*/ 685446 h 4680520"/>
                <a:gd name="connsiteX3" fmla="*/ 2010895 w 5256584"/>
                <a:gd name="connsiteY3" fmla="*/ 1013065 h 4680520"/>
                <a:gd name="connsiteX4" fmla="*/ 2628292 w 5256584"/>
                <a:gd name="connsiteY4" fmla="*/ 0 h 4680520"/>
                <a:gd name="connsiteX5" fmla="*/ 3245689 w 5256584"/>
                <a:gd name="connsiteY5" fmla="*/ 1013065 h 4680520"/>
                <a:gd name="connsiteX6" fmla="*/ 4486775 w 5256584"/>
                <a:gd name="connsiteY6" fmla="*/ 685446 h 4680520"/>
                <a:gd name="connsiteX7" fmla="*/ 4118835 w 5256584"/>
                <a:gd name="connsiteY7" fmla="*/ 1790523 h 4680520"/>
                <a:gd name="connsiteX8" fmla="*/ 5256584 w 5256584"/>
                <a:gd name="connsiteY8" fmla="*/ 2340260 h 4680520"/>
                <a:gd name="connsiteX9" fmla="*/ 4118835 w 5256584"/>
                <a:gd name="connsiteY9" fmla="*/ 2889997 h 4680520"/>
                <a:gd name="connsiteX10" fmla="*/ 4486775 w 5256584"/>
                <a:gd name="connsiteY10" fmla="*/ 3995074 h 4680520"/>
                <a:gd name="connsiteX11" fmla="*/ 3245689 w 5256584"/>
                <a:gd name="connsiteY11" fmla="*/ 3667455 h 4680520"/>
                <a:gd name="connsiteX12" fmla="*/ 2628292 w 5256584"/>
                <a:gd name="connsiteY12" fmla="*/ 4680520 h 4680520"/>
                <a:gd name="connsiteX13" fmla="*/ 2010895 w 5256584"/>
                <a:gd name="connsiteY13" fmla="*/ 3667455 h 4680520"/>
                <a:gd name="connsiteX14" fmla="*/ 769809 w 5256584"/>
                <a:gd name="connsiteY14" fmla="*/ 3995074 h 4680520"/>
                <a:gd name="connsiteX15" fmla="*/ 1137749 w 5256584"/>
                <a:gd name="connsiteY15" fmla="*/ 2889997 h 4680520"/>
                <a:gd name="connsiteX16" fmla="*/ 0 w 5256584"/>
                <a:gd name="connsiteY16" fmla="*/ 2340260 h 4680520"/>
                <a:gd name="connsiteX0" fmla="*/ 0 w 5321972"/>
                <a:gd name="connsiteY0" fmla="*/ 2340260 h 4680520"/>
                <a:gd name="connsiteX1" fmla="*/ 1137749 w 5321972"/>
                <a:gd name="connsiteY1" fmla="*/ 1790523 h 4680520"/>
                <a:gd name="connsiteX2" fmla="*/ 769809 w 5321972"/>
                <a:gd name="connsiteY2" fmla="*/ 685446 h 4680520"/>
                <a:gd name="connsiteX3" fmla="*/ 2010895 w 5321972"/>
                <a:gd name="connsiteY3" fmla="*/ 1013065 h 4680520"/>
                <a:gd name="connsiteX4" fmla="*/ 2628292 w 5321972"/>
                <a:gd name="connsiteY4" fmla="*/ 0 h 4680520"/>
                <a:gd name="connsiteX5" fmla="*/ 3245689 w 5321972"/>
                <a:gd name="connsiteY5" fmla="*/ 1013065 h 4680520"/>
                <a:gd name="connsiteX6" fmla="*/ 4486775 w 5321972"/>
                <a:gd name="connsiteY6" fmla="*/ 685446 h 4680520"/>
                <a:gd name="connsiteX7" fmla="*/ 4118835 w 5321972"/>
                <a:gd name="connsiteY7" fmla="*/ 1790523 h 4680520"/>
                <a:gd name="connsiteX8" fmla="*/ 5256584 w 5321972"/>
                <a:gd name="connsiteY8" fmla="*/ 2340260 h 4680520"/>
                <a:gd name="connsiteX9" fmla="*/ 4118835 w 5321972"/>
                <a:gd name="connsiteY9" fmla="*/ 2889997 h 4680520"/>
                <a:gd name="connsiteX10" fmla="*/ 4486775 w 5321972"/>
                <a:gd name="connsiteY10" fmla="*/ 3995074 h 4680520"/>
                <a:gd name="connsiteX11" fmla="*/ 3245689 w 5321972"/>
                <a:gd name="connsiteY11" fmla="*/ 3667455 h 4680520"/>
                <a:gd name="connsiteX12" fmla="*/ 2628292 w 5321972"/>
                <a:gd name="connsiteY12" fmla="*/ 4680520 h 4680520"/>
                <a:gd name="connsiteX13" fmla="*/ 2010895 w 5321972"/>
                <a:gd name="connsiteY13" fmla="*/ 3667455 h 4680520"/>
                <a:gd name="connsiteX14" fmla="*/ 769809 w 5321972"/>
                <a:gd name="connsiteY14" fmla="*/ 3995074 h 4680520"/>
                <a:gd name="connsiteX15" fmla="*/ 1137749 w 5321972"/>
                <a:gd name="connsiteY15" fmla="*/ 2889997 h 4680520"/>
                <a:gd name="connsiteX16" fmla="*/ 0 w 5321972"/>
                <a:gd name="connsiteY16" fmla="*/ 2340260 h 4680520"/>
                <a:gd name="connsiteX0" fmla="*/ 0 w 5321972"/>
                <a:gd name="connsiteY0" fmla="*/ 2340260 h 4680520"/>
                <a:gd name="connsiteX1" fmla="*/ 1137749 w 5321972"/>
                <a:gd name="connsiteY1" fmla="*/ 1790523 h 4680520"/>
                <a:gd name="connsiteX2" fmla="*/ 769809 w 5321972"/>
                <a:gd name="connsiteY2" fmla="*/ 685446 h 4680520"/>
                <a:gd name="connsiteX3" fmla="*/ 2010895 w 5321972"/>
                <a:gd name="connsiteY3" fmla="*/ 1013065 h 4680520"/>
                <a:gd name="connsiteX4" fmla="*/ 2628292 w 5321972"/>
                <a:gd name="connsiteY4" fmla="*/ 0 h 4680520"/>
                <a:gd name="connsiteX5" fmla="*/ 3245689 w 5321972"/>
                <a:gd name="connsiteY5" fmla="*/ 1013065 h 4680520"/>
                <a:gd name="connsiteX6" fmla="*/ 4486775 w 5321972"/>
                <a:gd name="connsiteY6" fmla="*/ 685446 h 4680520"/>
                <a:gd name="connsiteX7" fmla="*/ 4118835 w 5321972"/>
                <a:gd name="connsiteY7" fmla="*/ 1790523 h 4680520"/>
                <a:gd name="connsiteX8" fmla="*/ 5256584 w 5321972"/>
                <a:gd name="connsiteY8" fmla="*/ 2340260 h 4680520"/>
                <a:gd name="connsiteX9" fmla="*/ 4118835 w 5321972"/>
                <a:gd name="connsiteY9" fmla="*/ 2889997 h 4680520"/>
                <a:gd name="connsiteX10" fmla="*/ 4486775 w 5321972"/>
                <a:gd name="connsiteY10" fmla="*/ 3995074 h 4680520"/>
                <a:gd name="connsiteX11" fmla="*/ 3245689 w 5321972"/>
                <a:gd name="connsiteY11" fmla="*/ 3667455 h 4680520"/>
                <a:gd name="connsiteX12" fmla="*/ 2628292 w 5321972"/>
                <a:gd name="connsiteY12" fmla="*/ 4680520 h 4680520"/>
                <a:gd name="connsiteX13" fmla="*/ 2010895 w 5321972"/>
                <a:gd name="connsiteY13" fmla="*/ 3667455 h 4680520"/>
                <a:gd name="connsiteX14" fmla="*/ 769809 w 5321972"/>
                <a:gd name="connsiteY14" fmla="*/ 3995074 h 4680520"/>
                <a:gd name="connsiteX15" fmla="*/ 1137749 w 5321972"/>
                <a:gd name="connsiteY15" fmla="*/ 2889997 h 4680520"/>
                <a:gd name="connsiteX16" fmla="*/ 0 w 5321972"/>
                <a:gd name="connsiteY16" fmla="*/ 2340260 h 4680520"/>
                <a:gd name="connsiteX0" fmla="*/ 0 w 5321972"/>
                <a:gd name="connsiteY0" fmla="*/ 2340260 h 4738742"/>
                <a:gd name="connsiteX1" fmla="*/ 1137749 w 5321972"/>
                <a:gd name="connsiteY1" fmla="*/ 1790523 h 4738742"/>
                <a:gd name="connsiteX2" fmla="*/ 769809 w 5321972"/>
                <a:gd name="connsiteY2" fmla="*/ 685446 h 4738742"/>
                <a:gd name="connsiteX3" fmla="*/ 2010895 w 5321972"/>
                <a:gd name="connsiteY3" fmla="*/ 1013065 h 4738742"/>
                <a:gd name="connsiteX4" fmla="*/ 2628292 w 5321972"/>
                <a:gd name="connsiteY4" fmla="*/ 0 h 4738742"/>
                <a:gd name="connsiteX5" fmla="*/ 3245689 w 5321972"/>
                <a:gd name="connsiteY5" fmla="*/ 1013065 h 4738742"/>
                <a:gd name="connsiteX6" fmla="*/ 4486775 w 5321972"/>
                <a:gd name="connsiteY6" fmla="*/ 685446 h 4738742"/>
                <a:gd name="connsiteX7" fmla="*/ 4118835 w 5321972"/>
                <a:gd name="connsiteY7" fmla="*/ 1790523 h 4738742"/>
                <a:gd name="connsiteX8" fmla="*/ 5256584 w 5321972"/>
                <a:gd name="connsiteY8" fmla="*/ 2340260 h 4738742"/>
                <a:gd name="connsiteX9" fmla="*/ 4118835 w 5321972"/>
                <a:gd name="connsiteY9" fmla="*/ 2889997 h 4738742"/>
                <a:gd name="connsiteX10" fmla="*/ 4486775 w 5321972"/>
                <a:gd name="connsiteY10" fmla="*/ 3995074 h 4738742"/>
                <a:gd name="connsiteX11" fmla="*/ 3245689 w 5321972"/>
                <a:gd name="connsiteY11" fmla="*/ 3667455 h 4738742"/>
                <a:gd name="connsiteX12" fmla="*/ 2628292 w 5321972"/>
                <a:gd name="connsiteY12" fmla="*/ 4680520 h 4738742"/>
                <a:gd name="connsiteX13" fmla="*/ 2010895 w 5321972"/>
                <a:gd name="connsiteY13" fmla="*/ 3667455 h 4738742"/>
                <a:gd name="connsiteX14" fmla="*/ 769809 w 5321972"/>
                <a:gd name="connsiteY14" fmla="*/ 3995074 h 4738742"/>
                <a:gd name="connsiteX15" fmla="*/ 1137749 w 5321972"/>
                <a:gd name="connsiteY15" fmla="*/ 2889997 h 4738742"/>
                <a:gd name="connsiteX16" fmla="*/ 0 w 5321972"/>
                <a:gd name="connsiteY16" fmla="*/ 2340260 h 4738742"/>
                <a:gd name="connsiteX0" fmla="*/ 0 w 5321972"/>
                <a:gd name="connsiteY0" fmla="*/ 2340260 h 4738742"/>
                <a:gd name="connsiteX1" fmla="*/ 1137749 w 5321972"/>
                <a:gd name="connsiteY1" fmla="*/ 1790523 h 4738742"/>
                <a:gd name="connsiteX2" fmla="*/ 769809 w 5321972"/>
                <a:gd name="connsiteY2" fmla="*/ 685446 h 4738742"/>
                <a:gd name="connsiteX3" fmla="*/ 2010895 w 5321972"/>
                <a:gd name="connsiteY3" fmla="*/ 1013065 h 4738742"/>
                <a:gd name="connsiteX4" fmla="*/ 2628292 w 5321972"/>
                <a:gd name="connsiteY4" fmla="*/ 0 h 4738742"/>
                <a:gd name="connsiteX5" fmla="*/ 3245689 w 5321972"/>
                <a:gd name="connsiteY5" fmla="*/ 1013065 h 4738742"/>
                <a:gd name="connsiteX6" fmla="*/ 4486775 w 5321972"/>
                <a:gd name="connsiteY6" fmla="*/ 685446 h 4738742"/>
                <a:gd name="connsiteX7" fmla="*/ 4118835 w 5321972"/>
                <a:gd name="connsiteY7" fmla="*/ 1790523 h 4738742"/>
                <a:gd name="connsiteX8" fmla="*/ 5256584 w 5321972"/>
                <a:gd name="connsiteY8" fmla="*/ 2340260 h 4738742"/>
                <a:gd name="connsiteX9" fmla="*/ 4118835 w 5321972"/>
                <a:gd name="connsiteY9" fmla="*/ 2889997 h 4738742"/>
                <a:gd name="connsiteX10" fmla="*/ 4486775 w 5321972"/>
                <a:gd name="connsiteY10" fmla="*/ 3995074 h 4738742"/>
                <a:gd name="connsiteX11" fmla="*/ 3245689 w 5321972"/>
                <a:gd name="connsiteY11" fmla="*/ 3667455 h 4738742"/>
                <a:gd name="connsiteX12" fmla="*/ 2628292 w 5321972"/>
                <a:gd name="connsiteY12" fmla="*/ 4680520 h 4738742"/>
                <a:gd name="connsiteX13" fmla="*/ 2010895 w 5321972"/>
                <a:gd name="connsiteY13" fmla="*/ 3667455 h 4738742"/>
                <a:gd name="connsiteX14" fmla="*/ 769809 w 5321972"/>
                <a:gd name="connsiteY14" fmla="*/ 3995074 h 4738742"/>
                <a:gd name="connsiteX15" fmla="*/ 1137749 w 5321972"/>
                <a:gd name="connsiteY15" fmla="*/ 2889997 h 4738742"/>
                <a:gd name="connsiteX16" fmla="*/ 0 w 5321972"/>
                <a:gd name="connsiteY16" fmla="*/ 2340260 h 4738742"/>
                <a:gd name="connsiteX0" fmla="*/ 65388 w 5387360"/>
                <a:gd name="connsiteY0" fmla="*/ 2340260 h 4738742"/>
                <a:gd name="connsiteX1" fmla="*/ 1203137 w 5387360"/>
                <a:gd name="connsiteY1" fmla="*/ 1790523 h 4738742"/>
                <a:gd name="connsiteX2" fmla="*/ 835197 w 5387360"/>
                <a:gd name="connsiteY2" fmla="*/ 685446 h 4738742"/>
                <a:gd name="connsiteX3" fmla="*/ 2076283 w 5387360"/>
                <a:gd name="connsiteY3" fmla="*/ 1013065 h 4738742"/>
                <a:gd name="connsiteX4" fmla="*/ 2693680 w 5387360"/>
                <a:gd name="connsiteY4" fmla="*/ 0 h 4738742"/>
                <a:gd name="connsiteX5" fmla="*/ 3311077 w 5387360"/>
                <a:gd name="connsiteY5" fmla="*/ 1013065 h 4738742"/>
                <a:gd name="connsiteX6" fmla="*/ 4552163 w 5387360"/>
                <a:gd name="connsiteY6" fmla="*/ 685446 h 4738742"/>
                <a:gd name="connsiteX7" fmla="*/ 4184223 w 5387360"/>
                <a:gd name="connsiteY7" fmla="*/ 1790523 h 4738742"/>
                <a:gd name="connsiteX8" fmla="*/ 5321972 w 5387360"/>
                <a:gd name="connsiteY8" fmla="*/ 2340260 h 4738742"/>
                <a:gd name="connsiteX9" fmla="*/ 4184223 w 5387360"/>
                <a:gd name="connsiteY9" fmla="*/ 2889997 h 4738742"/>
                <a:gd name="connsiteX10" fmla="*/ 4552163 w 5387360"/>
                <a:gd name="connsiteY10" fmla="*/ 3995074 h 4738742"/>
                <a:gd name="connsiteX11" fmla="*/ 3311077 w 5387360"/>
                <a:gd name="connsiteY11" fmla="*/ 3667455 h 4738742"/>
                <a:gd name="connsiteX12" fmla="*/ 2693680 w 5387360"/>
                <a:gd name="connsiteY12" fmla="*/ 4680520 h 4738742"/>
                <a:gd name="connsiteX13" fmla="*/ 2076283 w 5387360"/>
                <a:gd name="connsiteY13" fmla="*/ 3667455 h 4738742"/>
                <a:gd name="connsiteX14" fmla="*/ 835197 w 5387360"/>
                <a:gd name="connsiteY14" fmla="*/ 3995074 h 4738742"/>
                <a:gd name="connsiteX15" fmla="*/ 1203137 w 5387360"/>
                <a:gd name="connsiteY15" fmla="*/ 2889997 h 4738742"/>
                <a:gd name="connsiteX16" fmla="*/ 65388 w 5387360"/>
                <a:gd name="connsiteY16" fmla="*/ 2340260 h 4738742"/>
                <a:gd name="connsiteX0" fmla="*/ 65388 w 5387360"/>
                <a:gd name="connsiteY0" fmla="*/ 2340260 h 4738742"/>
                <a:gd name="connsiteX1" fmla="*/ 1203137 w 5387360"/>
                <a:gd name="connsiteY1" fmla="*/ 1790523 h 4738742"/>
                <a:gd name="connsiteX2" fmla="*/ 835197 w 5387360"/>
                <a:gd name="connsiteY2" fmla="*/ 685446 h 4738742"/>
                <a:gd name="connsiteX3" fmla="*/ 2076283 w 5387360"/>
                <a:gd name="connsiteY3" fmla="*/ 1013065 h 4738742"/>
                <a:gd name="connsiteX4" fmla="*/ 2693680 w 5387360"/>
                <a:gd name="connsiteY4" fmla="*/ 0 h 4738742"/>
                <a:gd name="connsiteX5" fmla="*/ 3311077 w 5387360"/>
                <a:gd name="connsiteY5" fmla="*/ 1013065 h 4738742"/>
                <a:gd name="connsiteX6" fmla="*/ 4552163 w 5387360"/>
                <a:gd name="connsiteY6" fmla="*/ 685446 h 4738742"/>
                <a:gd name="connsiteX7" fmla="*/ 4184223 w 5387360"/>
                <a:gd name="connsiteY7" fmla="*/ 1790523 h 4738742"/>
                <a:gd name="connsiteX8" fmla="*/ 5321972 w 5387360"/>
                <a:gd name="connsiteY8" fmla="*/ 2340260 h 4738742"/>
                <a:gd name="connsiteX9" fmla="*/ 4184223 w 5387360"/>
                <a:gd name="connsiteY9" fmla="*/ 2889997 h 4738742"/>
                <a:gd name="connsiteX10" fmla="*/ 4552163 w 5387360"/>
                <a:gd name="connsiteY10" fmla="*/ 3995074 h 4738742"/>
                <a:gd name="connsiteX11" fmla="*/ 3311077 w 5387360"/>
                <a:gd name="connsiteY11" fmla="*/ 3667455 h 4738742"/>
                <a:gd name="connsiteX12" fmla="*/ 2693680 w 5387360"/>
                <a:gd name="connsiteY12" fmla="*/ 4680520 h 4738742"/>
                <a:gd name="connsiteX13" fmla="*/ 2076283 w 5387360"/>
                <a:gd name="connsiteY13" fmla="*/ 3667455 h 4738742"/>
                <a:gd name="connsiteX14" fmla="*/ 835197 w 5387360"/>
                <a:gd name="connsiteY14" fmla="*/ 3995074 h 4738742"/>
                <a:gd name="connsiteX15" fmla="*/ 1203137 w 5387360"/>
                <a:gd name="connsiteY15" fmla="*/ 2889997 h 4738742"/>
                <a:gd name="connsiteX16" fmla="*/ 65388 w 5387360"/>
                <a:gd name="connsiteY16" fmla="*/ 2340260 h 473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87360" h="4738742">
                  <a:moveTo>
                    <a:pt x="65388" y="2340260"/>
                  </a:moveTo>
                  <a:cubicBezTo>
                    <a:pt x="-313862" y="2157014"/>
                    <a:pt x="1074836" y="2066325"/>
                    <a:pt x="1203137" y="1790523"/>
                  </a:cubicBezTo>
                  <a:lnTo>
                    <a:pt x="835197" y="685446"/>
                  </a:lnTo>
                  <a:cubicBezTo>
                    <a:pt x="712550" y="317087"/>
                    <a:pt x="1766536" y="1127306"/>
                    <a:pt x="2076283" y="1013065"/>
                  </a:cubicBezTo>
                  <a:cubicBezTo>
                    <a:pt x="2386030" y="898824"/>
                    <a:pt x="2487881" y="0"/>
                    <a:pt x="2693680" y="0"/>
                  </a:cubicBezTo>
                  <a:cubicBezTo>
                    <a:pt x="2899479" y="0"/>
                    <a:pt x="3001330" y="898824"/>
                    <a:pt x="3311077" y="1013065"/>
                  </a:cubicBezTo>
                  <a:lnTo>
                    <a:pt x="4552163" y="685446"/>
                  </a:lnTo>
                  <a:cubicBezTo>
                    <a:pt x="4965858" y="576240"/>
                    <a:pt x="4055922" y="1514721"/>
                    <a:pt x="4184223" y="1790523"/>
                  </a:cubicBezTo>
                  <a:lnTo>
                    <a:pt x="5321972" y="2340260"/>
                  </a:lnTo>
                  <a:cubicBezTo>
                    <a:pt x="5701222" y="2523506"/>
                    <a:pt x="4312524" y="2614195"/>
                    <a:pt x="4184223" y="2889997"/>
                  </a:cubicBezTo>
                  <a:lnTo>
                    <a:pt x="4552163" y="3995074"/>
                  </a:lnTo>
                  <a:cubicBezTo>
                    <a:pt x="4674810" y="4363433"/>
                    <a:pt x="3620824" y="3553214"/>
                    <a:pt x="3311077" y="3667455"/>
                  </a:cubicBezTo>
                  <a:lnTo>
                    <a:pt x="2693680" y="4680520"/>
                  </a:lnTo>
                  <a:cubicBezTo>
                    <a:pt x="2487881" y="5018208"/>
                    <a:pt x="2386030" y="3781696"/>
                    <a:pt x="2076283" y="3667455"/>
                  </a:cubicBezTo>
                  <a:lnTo>
                    <a:pt x="835197" y="3995074"/>
                  </a:lnTo>
                  <a:cubicBezTo>
                    <a:pt x="421502" y="4104280"/>
                    <a:pt x="1331438" y="3165799"/>
                    <a:pt x="1203137" y="2889997"/>
                  </a:cubicBezTo>
                  <a:lnTo>
                    <a:pt x="65388" y="234026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椭圆 28"/>
            <p:cNvSpPr/>
            <p:nvPr/>
          </p:nvSpPr>
          <p:spPr>
            <a:xfrm>
              <a:off x="2429145" y="4885725"/>
              <a:ext cx="862872" cy="86676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椭圆 29"/>
            <p:cNvSpPr/>
            <p:nvPr/>
          </p:nvSpPr>
          <p:spPr>
            <a:xfrm>
              <a:off x="4507419" y="5599885"/>
              <a:ext cx="996711" cy="102166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椭圆 30"/>
            <p:cNvSpPr/>
            <p:nvPr/>
          </p:nvSpPr>
          <p:spPr>
            <a:xfrm>
              <a:off x="6563523" y="4934052"/>
              <a:ext cx="825557" cy="85677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椭圆 31"/>
            <p:cNvSpPr/>
            <p:nvPr/>
          </p:nvSpPr>
          <p:spPr>
            <a:xfrm>
              <a:off x="7162738" y="2915900"/>
              <a:ext cx="958810" cy="980057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椭圆 32"/>
            <p:cNvSpPr/>
            <p:nvPr/>
          </p:nvSpPr>
          <p:spPr>
            <a:xfrm>
              <a:off x="6610649" y="1367863"/>
              <a:ext cx="818457" cy="838437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椭圆 33"/>
            <p:cNvSpPr/>
            <p:nvPr/>
          </p:nvSpPr>
          <p:spPr>
            <a:xfrm>
              <a:off x="4438748" y="548680"/>
              <a:ext cx="1043637" cy="104940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椭圆 34"/>
            <p:cNvSpPr/>
            <p:nvPr/>
          </p:nvSpPr>
          <p:spPr>
            <a:xfrm>
              <a:off x="2651927" y="1102771"/>
              <a:ext cx="809940" cy="858611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椭圆 35"/>
            <p:cNvSpPr/>
            <p:nvPr/>
          </p:nvSpPr>
          <p:spPr>
            <a:xfrm>
              <a:off x="1639582" y="2580829"/>
              <a:ext cx="1056539" cy="106528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4249" y="3567089"/>
              <a:ext cx="2070880" cy="354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Непрерывность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9459" y="5412467"/>
              <a:ext cx="2296398" cy="8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Привлечение </a:t>
              </a: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негосударственного сектора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62319" y="6117607"/>
              <a:ext cx="2435568" cy="61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рынка социальных услуг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19684" y="5048449"/>
              <a:ext cx="3283237" cy="8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Организационное, методическое и правовое </a:t>
              </a: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регулирование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08346" y="3548478"/>
              <a:ext cx="2802354" cy="86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Вариативность форм, технологий, </a:t>
              </a: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практик </a:t>
              </a: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оказания </a:t>
              </a: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помощи</a:t>
              </a:r>
              <a:endParaRPr lang="en-US" sz="1600" b="1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9081" y="1834060"/>
              <a:ext cx="2756447" cy="83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Развитая сеть служб сопровождения</a:t>
              </a:r>
              <a:endParaRPr lang="en-US" sz="1600" b="1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 Rounded MT Bold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63680" y="739532"/>
              <a:ext cx="2946682" cy="61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Устойчивые алгоритмы </a:t>
              </a:r>
              <a:r>
                <a:rPr lang="ru-RU" sz="1600" b="1" kern="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взаимодействия</a:t>
              </a:r>
              <a:endParaRPr lang="en-US" sz="1600" b="1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0427" y="1042417"/>
              <a:ext cx="1992267" cy="386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Комплексность</a:t>
              </a:r>
              <a:r>
                <a:rPr lang="ru-RU" b="1" kern="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1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flipH="1">
              <a:off x="1643815" y="2891345"/>
              <a:ext cx="1008112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flipH="1">
              <a:off x="2616402" y="1312934"/>
              <a:ext cx="837080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flipH="1">
              <a:off x="4438748" y="878265"/>
              <a:ext cx="1008112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flipH="1">
              <a:off x="6601053" y="1578000"/>
              <a:ext cx="828053" cy="45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flipH="1">
              <a:off x="7238057" y="3187681"/>
              <a:ext cx="741027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05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flipH="1">
              <a:off x="6539527" y="5156382"/>
              <a:ext cx="852539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06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flipH="1">
              <a:off x="4586061" y="5908089"/>
              <a:ext cx="782534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07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flipH="1">
              <a:off x="2394771" y="5091182"/>
              <a:ext cx="866205" cy="50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08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4226015" y="2650197"/>
            <a:ext cx="2524433" cy="1890488"/>
            <a:chOff x="4129238" y="3578788"/>
            <a:chExt cx="2996886" cy="2193851"/>
          </a:xfrm>
        </p:grpSpPr>
        <p:sp>
          <p:nvSpPr>
            <p:cNvPr id="109" name="TextBox 108"/>
            <p:cNvSpPr txBox="1"/>
            <p:nvPr/>
          </p:nvSpPr>
          <p:spPr>
            <a:xfrm>
              <a:off x="4257543" y="3578788"/>
              <a:ext cx="2868581" cy="67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</a:rPr>
                <a:t>ЭЛЕМЕНТЫ СОПРОВОЖДЕНИЯ</a:t>
              </a:r>
              <a:endPara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4129238" y="3898528"/>
              <a:ext cx="2555884" cy="1874111"/>
              <a:chOff x="4722724" y="3265673"/>
              <a:chExt cx="3052589" cy="2474675"/>
            </a:xfrm>
          </p:grpSpPr>
          <p:grpSp>
            <p:nvGrpSpPr>
              <p:cNvPr id="111" name="Group 16"/>
              <p:cNvGrpSpPr/>
              <p:nvPr/>
            </p:nvGrpSpPr>
            <p:grpSpPr>
              <a:xfrm>
                <a:off x="7005720" y="4778262"/>
                <a:ext cx="540575" cy="538766"/>
                <a:chOff x="2257425" y="2868613"/>
                <a:chExt cx="1117600" cy="1120775"/>
              </a:xfrm>
            </p:grpSpPr>
            <p:sp>
              <p:nvSpPr>
                <p:cNvPr id="134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2" name="Group 24"/>
              <p:cNvGrpSpPr/>
              <p:nvPr/>
            </p:nvGrpSpPr>
            <p:grpSpPr>
              <a:xfrm>
                <a:off x="5962037" y="5114118"/>
                <a:ext cx="598172" cy="596171"/>
                <a:chOff x="2257425" y="2865383"/>
                <a:chExt cx="1117600" cy="1120775"/>
              </a:xfrm>
            </p:grpSpPr>
            <p:sp>
              <p:nvSpPr>
                <p:cNvPr id="132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538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3" name="Group 31"/>
              <p:cNvGrpSpPr/>
              <p:nvPr/>
            </p:nvGrpSpPr>
            <p:grpSpPr>
              <a:xfrm>
                <a:off x="7093157" y="4278723"/>
                <a:ext cx="268308" cy="267410"/>
                <a:chOff x="2257425" y="2868613"/>
                <a:chExt cx="1117600" cy="1120775"/>
              </a:xfrm>
            </p:grpSpPr>
            <p:sp>
              <p:nvSpPr>
                <p:cNvPr id="130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4" name="Freeform 5"/>
              <p:cNvSpPr>
                <a:spLocks noEditPoints="1"/>
              </p:cNvSpPr>
              <p:nvPr/>
            </p:nvSpPr>
            <p:spPr bwMode="auto">
              <a:xfrm>
                <a:off x="6098637" y="3921841"/>
                <a:ext cx="389042" cy="387740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5" name="Group 45"/>
              <p:cNvGrpSpPr/>
              <p:nvPr/>
            </p:nvGrpSpPr>
            <p:grpSpPr>
              <a:xfrm>
                <a:off x="4764929" y="4329638"/>
                <a:ext cx="369691" cy="368454"/>
                <a:chOff x="2257425" y="2868613"/>
                <a:chExt cx="1117600" cy="1120775"/>
              </a:xfrm>
            </p:grpSpPr>
            <p:sp>
              <p:nvSpPr>
                <p:cNvPr id="128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6" name="Freeform 5"/>
              <p:cNvSpPr>
                <a:spLocks noEditPoints="1"/>
              </p:cNvSpPr>
              <p:nvPr/>
            </p:nvSpPr>
            <p:spPr bwMode="auto">
              <a:xfrm>
                <a:off x="4722724" y="4818628"/>
                <a:ext cx="561170" cy="559292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5"/>
              <p:cNvSpPr>
                <a:spLocks noEditPoints="1"/>
              </p:cNvSpPr>
              <p:nvPr/>
            </p:nvSpPr>
            <p:spPr bwMode="auto">
              <a:xfrm>
                <a:off x="5358824" y="5216254"/>
                <a:ext cx="388120" cy="386821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8" name="Group 81"/>
              <p:cNvGrpSpPr/>
              <p:nvPr/>
            </p:nvGrpSpPr>
            <p:grpSpPr>
              <a:xfrm>
                <a:off x="5012077" y="5480523"/>
                <a:ext cx="260697" cy="259825"/>
                <a:chOff x="2257425" y="2868613"/>
                <a:chExt cx="1117600" cy="1120775"/>
              </a:xfrm>
            </p:grpSpPr>
            <p:sp>
              <p:nvSpPr>
                <p:cNvPr id="126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9" name="Group 88"/>
              <p:cNvGrpSpPr/>
              <p:nvPr/>
            </p:nvGrpSpPr>
            <p:grpSpPr>
              <a:xfrm>
                <a:off x="6319072" y="4340898"/>
                <a:ext cx="767544" cy="764975"/>
                <a:chOff x="2257425" y="2868613"/>
                <a:chExt cx="1117600" cy="1120775"/>
              </a:xfrm>
            </p:grpSpPr>
            <p:sp>
              <p:nvSpPr>
                <p:cNvPr id="124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5252621" y="4189100"/>
                <a:ext cx="1006803" cy="1003433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1" name="Straight Connector 111"/>
              <p:cNvCxnSpPr/>
              <p:nvPr/>
            </p:nvCxnSpPr>
            <p:spPr>
              <a:xfrm flipV="1">
                <a:off x="5058366" y="3723470"/>
                <a:ext cx="284286" cy="46563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Straight Connector 112"/>
              <p:cNvCxnSpPr/>
              <p:nvPr/>
            </p:nvCxnSpPr>
            <p:spPr>
              <a:xfrm flipH="1">
                <a:off x="5342652" y="3723469"/>
                <a:ext cx="2137397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11"/>
              <p:cNvCxnSpPr/>
              <p:nvPr/>
            </p:nvCxnSpPr>
            <p:spPr>
              <a:xfrm flipV="1">
                <a:off x="7476715" y="3265673"/>
                <a:ext cx="298598" cy="465630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553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603453" y="766100"/>
            <a:ext cx="10466408" cy="5344600"/>
            <a:chOff x="225058" y="843660"/>
            <a:chExt cx="10466408" cy="5344600"/>
          </a:xfrm>
        </p:grpSpPr>
        <p:sp>
          <p:nvSpPr>
            <p:cNvPr id="46" name="空心弧 44"/>
            <p:cNvSpPr/>
            <p:nvPr/>
          </p:nvSpPr>
          <p:spPr>
            <a:xfrm rot="11968239">
              <a:off x="225058" y="843660"/>
              <a:ext cx="4929121" cy="4929121"/>
            </a:xfrm>
            <a:prstGeom prst="blockArc">
              <a:avLst>
                <a:gd name="adj1" fmla="val 5692214"/>
                <a:gd name="adj2" fmla="val 21588400"/>
                <a:gd name="adj3" fmla="val 751"/>
              </a:avLst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7" name="空心弧 45"/>
            <p:cNvSpPr/>
            <p:nvPr/>
          </p:nvSpPr>
          <p:spPr>
            <a:xfrm rot="483470">
              <a:off x="994483" y="1601525"/>
              <a:ext cx="3513111" cy="3513111"/>
            </a:xfrm>
            <a:prstGeom prst="blockArc">
              <a:avLst>
                <a:gd name="adj1" fmla="val 5692214"/>
                <a:gd name="adj2" fmla="val 42522"/>
                <a:gd name="adj3" fmla="val 1111"/>
              </a:avLst>
            </a:prstGeom>
            <a:gradFill flip="none" rotWithShape="1">
              <a:gsLst>
                <a:gs pos="66000">
                  <a:srgbClr val="BF4501"/>
                </a:gs>
                <a:gs pos="96000">
                  <a:srgbClr val="FFC000"/>
                </a:gs>
              </a:gsLst>
              <a:path path="rect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8" name="椭圆 46"/>
            <p:cNvSpPr/>
            <p:nvPr/>
          </p:nvSpPr>
          <p:spPr>
            <a:xfrm>
              <a:off x="1202866" y="1809908"/>
              <a:ext cx="3096344" cy="30963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椭圆 47"/>
            <p:cNvSpPr/>
            <p:nvPr/>
          </p:nvSpPr>
          <p:spPr>
            <a:xfrm>
              <a:off x="1342219" y="1935195"/>
              <a:ext cx="2808312" cy="28083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>
              <a:outerShdw blurRad="177800" dist="38100" dir="5400000" algn="t" rotWithShape="0">
                <a:prstClr val="black">
                  <a:alpha val="7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50" name="椭圆 48"/>
            <p:cNvSpPr/>
            <p:nvPr/>
          </p:nvSpPr>
          <p:spPr>
            <a:xfrm>
              <a:off x="1607310" y="2216274"/>
              <a:ext cx="2287482" cy="2287482"/>
            </a:xfrm>
            <a:prstGeom prst="ellipse">
              <a:avLst/>
            </a:prstGeom>
            <a:gradFill flip="none" rotWithShape="1">
              <a:gsLst>
                <a:gs pos="39000">
                  <a:sysClr val="window" lastClr="FFFFFF"/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51" name="椭圆 49"/>
            <p:cNvSpPr/>
            <p:nvPr/>
          </p:nvSpPr>
          <p:spPr>
            <a:xfrm>
              <a:off x="1675607" y="2265138"/>
              <a:ext cx="2160240" cy="2160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67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52" name="直接连接符 50"/>
            <p:cNvCxnSpPr/>
            <p:nvPr/>
          </p:nvCxnSpPr>
          <p:spPr>
            <a:xfrm>
              <a:off x="4918851" y="1600431"/>
              <a:ext cx="4048965" cy="13063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53" name="组合 51"/>
            <p:cNvGrpSpPr/>
            <p:nvPr/>
          </p:nvGrpSpPr>
          <p:grpSpPr>
            <a:xfrm>
              <a:off x="3898687" y="1106639"/>
              <a:ext cx="1137031" cy="1013711"/>
              <a:chOff x="3835847" y="1395243"/>
              <a:chExt cx="1462116" cy="1303538"/>
            </a:xfrm>
          </p:grpSpPr>
          <p:sp>
            <p:nvSpPr>
              <p:cNvPr id="84" name="同心圆 52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53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87" name="同心圆 55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椭圆 56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6" name="椭圆 54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cxnSp>
          <p:nvCxnSpPr>
            <p:cNvPr id="54" name="直接连接符 57"/>
            <p:cNvCxnSpPr/>
            <p:nvPr/>
          </p:nvCxnSpPr>
          <p:spPr>
            <a:xfrm>
              <a:off x="5586420" y="2956749"/>
              <a:ext cx="3769305" cy="6651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55" name="组合 58"/>
            <p:cNvGrpSpPr/>
            <p:nvPr/>
          </p:nvGrpSpPr>
          <p:grpSpPr>
            <a:xfrm>
              <a:off x="4566256" y="2462957"/>
              <a:ext cx="1137031" cy="1013711"/>
              <a:chOff x="3835847" y="1395243"/>
              <a:chExt cx="1462116" cy="1303538"/>
            </a:xfrm>
          </p:grpSpPr>
          <p:sp>
            <p:nvSpPr>
              <p:cNvPr id="79" name="同心圆 59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0" name="组合 60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82" name="同心圆 62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63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椭圆 61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cxnSp>
          <p:nvCxnSpPr>
            <p:cNvPr id="56" name="直接连接符 64"/>
            <p:cNvCxnSpPr/>
            <p:nvPr/>
          </p:nvCxnSpPr>
          <p:spPr>
            <a:xfrm>
              <a:off x="5261137" y="4490692"/>
              <a:ext cx="5430329" cy="0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57" name="组合 65"/>
            <p:cNvGrpSpPr/>
            <p:nvPr/>
          </p:nvGrpSpPr>
          <p:grpSpPr>
            <a:xfrm>
              <a:off x="4240973" y="3996900"/>
              <a:ext cx="1137031" cy="1013711"/>
              <a:chOff x="3835847" y="1395243"/>
              <a:chExt cx="1462116" cy="1303538"/>
            </a:xfrm>
          </p:grpSpPr>
          <p:sp>
            <p:nvSpPr>
              <p:cNvPr id="74" name="同心圆 66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75" name="组合 67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77" name="同心圆 69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8" name="椭圆 70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76" name="椭圆 68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cxnSp>
          <p:nvCxnSpPr>
            <p:cNvPr id="58" name="直接连接符 71"/>
            <p:cNvCxnSpPr/>
            <p:nvPr/>
          </p:nvCxnSpPr>
          <p:spPr>
            <a:xfrm flipV="1">
              <a:off x="3497215" y="5665194"/>
              <a:ext cx="6584651" cy="3147"/>
            </a:xfrm>
            <a:prstGeom prst="line">
              <a:avLst/>
            </a:prstGeom>
            <a:noFill/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grpSp>
          <p:nvGrpSpPr>
            <p:cNvPr id="59" name="组合 72"/>
            <p:cNvGrpSpPr/>
            <p:nvPr/>
          </p:nvGrpSpPr>
          <p:grpSpPr>
            <a:xfrm>
              <a:off x="2477051" y="5174549"/>
              <a:ext cx="1137031" cy="1013711"/>
              <a:chOff x="3835847" y="1395243"/>
              <a:chExt cx="1462116" cy="1303538"/>
            </a:xfrm>
          </p:grpSpPr>
          <p:sp>
            <p:nvSpPr>
              <p:cNvPr id="69" name="同心圆 73"/>
              <p:cNvSpPr/>
              <p:nvPr/>
            </p:nvSpPr>
            <p:spPr>
              <a:xfrm>
                <a:off x="3835847" y="1395243"/>
                <a:ext cx="1303538" cy="1303538"/>
              </a:xfrm>
              <a:prstGeom prst="donut">
                <a:avLst>
                  <a:gd name="adj" fmla="val 3142"/>
                </a:avLst>
              </a:pr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70" name="组合 74"/>
              <p:cNvGrpSpPr/>
              <p:nvPr/>
            </p:nvGrpSpPr>
            <p:grpSpPr>
              <a:xfrm>
                <a:off x="4939609" y="1857832"/>
                <a:ext cx="358354" cy="358354"/>
                <a:chOff x="5917211" y="1835961"/>
                <a:chExt cx="504056" cy="504056"/>
              </a:xfrm>
            </p:grpSpPr>
            <p:sp>
              <p:nvSpPr>
                <p:cNvPr id="72" name="同心圆 76"/>
                <p:cNvSpPr/>
                <p:nvPr/>
              </p:nvSpPr>
              <p:spPr>
                <a:xfrm>
                  <a:off x="5917211" y="1835961"/>
                  <a:ext cx="504056" cy="504056"/>
                </a:xfrm>
                <a:prstGeom prst="donut">
                  <a:avLst>
                    <a:gd name="adj" fmla="val 3142"/>
                  </a:avLst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3" name="椭圆 77"/>
                <p:cNvSpPr/>
                <p:nvPr/>
              </p:nvSpPr>
              <p:spPr>
                <a:xfrm>
                  <a:off x="6039087" y="1981663"/>
                  <a:ext cx="222754" cy="2227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71" name="椭圆 75"/>
              <p:cNvSpPr/>
              <p:nvPr/>
            </p:nvSpPr>
            <p:spPr>
              <a:xfrm>
                <a:off x="4151028" y="1732853"/>
                <a:ext cx="676101" cy="676101"/>
              </a:xfrm>
              <a:prstGeom prst="ellips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172310" y="1080747"/>
              <a:ext cx="68283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ell MT" pitchFamily="18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37486" y="2439693"/>
              <a:ext cx="682835" cy="91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ell MT" pitchFamily="18" charset="0"/>
                  <a:ea typeface="微软雅黑" pitchFamily="34" charset="-122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20906" y="3980776"/>
              <a:ext cx="682835" cy="91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ell MT" pitchFamily="18" charset="0"/>
                  <a:ea typeface="微软雅黑" pitchFamily="34" charset="-122"/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7980" y="5155928"/>
              <a:ext cx="682835" cy="91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ell MT" pitchFamily="18" charset="0"/>
                  <a:ea typeface="微软雅黑" pitchFamily="34" charset="-122"/>
                </a:rPr>
                <a:t>4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0597" y="1196752"/>
              <a:ext cx="3897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600" dirty="0"/>
                <a:t>Кратковременное и дневное </a:t>
              </a:r>
              <a:r>
                <a:rPr lang="ru-RU" sz="1600" dirty="0" smtClean="0"/>
                <a:t>пребывание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21380" y="2234001"/>
              <a:ext cx="4260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600" dirty="0"/>
                <a:t>Реабилитационный семейный </a:t>
              </a:r>
              <a:r>
                <a:rPr lang="ru-RU" sz="1600" dirty="0" err="1" smtClean="0"/>
                <a:t>интенсив</a:t>
              </a:r>
              <a:r>
                <a:rPr lang="ru-RU" sz="1600" dirty="0" smtClean="0"/>
                <a:t>, специальные реабилитационные программы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37138" y="3599556"/>
              <a:ext cx="51068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600" dirty="0"/>
                <a:t>Технологии оказания помощи семьям, воспитывающим детей-инвалидов и детей с ОВЗ, по месту их проживания</a:t>
              </a:r>
              <a:r>
                <a:rPr lang="ru-RU" sz="1600" i="1" dirty="0"/>
                <a:t> </a:t>
              </a:r>
              <a:endParaRPr lang="en-US" sz="16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66256" y="5042482"/>
              <a:ext cx="519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600" dirty="0"/>
                <a:t>Пункт проката развивающего и реабилитационного оборудования 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-77102" y="189994"/>
            <a:ext cx="12107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ЭФФЕКТИВНЫЕ РЕГИОНАЛЬНЫЕ ПРАКТИКИ МЕДИКО-СОЦИАЛЬНОЙ И ПСИХОЛОГО-ПЕДАГОГИЧЕСКОЙ ПОМОЩИ РЕБЁНКУ С ОВЗ, ВКЛЮЧАЯ НЕПРЕРЫВНОЕ СОПРОВОЖДЕНИЕ </a:t>
            </a:r>
            <a:r>
              <a:rPr lang="ru-RU" sz="1600" b="1" dirty="0" smtClean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РОДИТЕЛЕЙ</a:t>
            </a:r>
            <a:endParaRPr lang="ru-RU" sz="1600" b="1" dirty="0">
              <a:ln w="18415" cmpd="sng">
                <a:noFill/>
                <a:prstDash val="solid"/>
              </a:ln>
              <a:latin typeface="a_Futurica ExtraBold" panose="020B0402020204020303" pitchFamily="34" charset="0"/>
              <a:ea typeface="+mj-ea"/>
              <a:cs typeface="+mj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982183" y="2628319"/>
            <a:ext cx="2347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ВАРИАТИВНОСТЬ</a:t>
            </a:r>
          </a:p>
          <a:p>
            <a:pPr algn="ctr">
              <a:defRPr/>
            </a:pPr>
            <a:endParaRPr kumimoji="0" lang="ru-RU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ИНТЕНСИВНОСТЬ</a:t>
            </a:r>
          </a:p>
          <a:p>
            <a:pPr algn="ctr">
              <a:defRPr/>
            </a:pPr>
            <a:endParaRPr kumimoji="0" lang="ru-RU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ВЗАИМОДЕЙСТВИЕ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0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E5FBF5-5CC1-4FB7-B3B8-D5AC8C8CCA90}"/>
              </a:ext>
            </a:extLst>
          </p:cNvPr>
          <p:cNvSpPr txBox="1"/>
          <p:nvPr/>
        </p:nvSpPr>
        <p:spPr>
          <a:xfrm>
            <a:off x="303463" y="255659"/>
            <a:ext cx="460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III</a:t>
            </a:r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. КОМПОНЕНТ. </a:t>
            </a:r>
            <a:endParaRPr lang="en-US" sz="1600" b="1" dirty="0">
              <a:ln w="18415" cmpd="sng">
                <a:noFill/>
                <a:prstDash val="solid"/>
              </a:ln>
              <a:latin typeface="a_Futurica ExtraBold" panose="020B0402020204020303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n w="18415" cmpd="sng">
                  <a:noFill/>
                  <a:prstDash val="solid"/>
                </a:ln>
                <a:latin typeface="a_Futurica ExtraBold" panose="020B0402020204020303" pitchFamily="34" charset="0"/>
                <a:ea typeface="+mj-ea"/>
                <a:cs typeface="+mj-cs"/>
              </a:rPr>
              <a:t>СОПРОВОЖДЕНИЕ СЕМЬИ И РЕБЁНКА С ОВЗ В ПЕРИОД ПОДГОТОВКИ К САМОСТОЯТЕЛЬНОЙ ЖИЗНИ</a:t>
            </a:r>
          </a:p>
        </p:txBody>
      </p:sp>
      <p:grpSp>
        <p:nvGrpSpPr>
          <p:cNvPr id="170" name="Группа 169"/>
          <p:cNvGrpSpPr/>
          <p:nvPr/>
        </p:nvGrpSpPr>
        <p:grpSpPr>
          <a:xfrm>
            <a:off x="5207865" y="592383"/>
            <a:ext cx="6520200" cy="5174845"/>
            <a:chOff x="1506524" y="43158"/>
            <a:chExt cx="6520200" cy="5174845"/>
          </a:xfrm>
        </p:grpSpPr>
        <p:cxnSp>
          <p:nvCxnSpPr>
            <p:cNvPr id="171" name="直接连接符 40"/>
            <p:cNvCxnSpPr/>
            <p:nvPr/>
          </p:nvCxnSpPr>
          <p:spPr>
            <a:xfrm flipH="1">
              <a:off x="2032317" y="2532671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51"/>
            <p:cNvCxnSpPr/>
            <p:nvPr/>
          </p:nvCxnSpPr>
          <p:spPr>
            <a:xfrm rot="5400000" flipH="1">
              <a:off x="4193327" y="4695430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41"/>
            <p:cNvCxnSpPr/>
            <p:nvPr/>
          </p:nvCxnSpPr>
          <p:spPr>
            <a:xfrm flipH="1">
              <a:off x="6316238" y="2525527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组合 18"/>
            <p:cNvGrpSpPr/>
            <p:nvPr/>
          </p:nvGrpSpPr>
          <p:grpSpPr>
            <a:xfrm>
              <a:off x="2716095" y="704304"/>
              <a:ext cx="3656106" cy="3654402"/>
              <a:chOff x="2940187" y="923622"/>
              <a:chExt cx="3223609" cy="3222109"/>
            </a:xfrm>
          </p:grpSpPr>
          <p:sp>
            <p:nvSpPr>
              <p:cNvPr id="213" name="空心弧 20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空心弧 22"/>
              <p:cNvSpPr/>
              <p:nvPr/>
            </p:nvSpPr>
            <p:spPr>
              <a:xfrm rot="18900000" flipH="1">
                <a:off x="2942396" y="926357"/>
                <a:ext cx="3215767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空心弧 23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空心弧 25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空心弧 26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空心弧 28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空心弧 31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空心弧 32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空心弧 36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空心弧 38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5" name="组合 1"/>
            <p:cNvGrpSpPr/>
            <p:nvPr/>
          </p:nvGrpSpPr>
          <p:grpSpPr>
            <a:xfrm>
              <a:off x="2940187" y="923622"/>
              <a:ext cx="3223609" cy="3222109"/>
              <a:chOff x="2940187" y="923622"/>
              <a:chExt cx="3223609" cy="3222109"/>
            </a:xfrm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空心弧 16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空心弧 19"/>
              <p:cNvSpPr/>
              <p:nvPr/>
            </p:nvSpPr>
            <p:spPr>
              <a:xfrm rot="18900000" flipH="1">
                <a:off x="294239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空心弧 24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空心弧 27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空心弧 29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空心弧 30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空心弧 33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空心弧 34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空心弧 35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空心弧 37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708139" y="1071776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40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01</a:t>
              </a:r>
              <a:endParaRPr lang="zh-CN" altLang="en-US" b="1" dirty="0">
                <a:gradFill>
                  <a:gsLst>
                    <a:gs pos="4000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364088" y="1759238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bg2">
                          <a:lumMod val="50000"/>
                        </a:schemeClr>
                      </a:gs>
                      <a:gs pos="0">
                        <a:schemeClr val="bg2">
                          <a:lumMod val="25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02</a:t>
              </a:r>
              <a:endParaRPr lang="zh-CN" altLang="en-US" b="1" dirty="0">
                <a:gradFill>
                  <a:gsLst>
                    <a:gs pos="100000">
                      <a:schemeClr val="bg2">
                        <a:lumMod val="5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356211" y="2655952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03</a:t>
              </a:r>
              <a:endParaRPr lang="zh-CN" altLang="en-US" b="1" dirty="0">
                <a:gradFill>
                  <a:gsLst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708139" y="3291830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04</a:t>
              </a:r>
              <a:endParaRPr lang="zh-CN" altLang="en-US" b="1" dirty="0">
                <a:gradFill>
                  <a:gsLst>
                    <a:gs pos="100000">
                      <a:schemeClr val="accent3">
                        <a:lumMod val="75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79912" y="3291830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05</a:t>
              </a:r>
              <a:endParaRPr lang="zh-CN" altLang="en-US" b="1" dirty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123963" y="2655952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06</a:t>
              </a:r>
              <a:endParaRPr lang="zh-CN" altLang="en-US" b="1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123963" y="1759238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6">
                          <a:lumMod val="75000"/>
                        </a:schemeClr>
                      </a:gs>
                      <a:gs pos="0">
                        <a:schemeClr val="accent6">
                          <a:lumMod val="50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07</a:t>
              </a:r>
              <a:endParaRPr lang="zh-CN" altLang="en-US" b="1" dirty="0"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788345" y="1071776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>
                          <a:lumMod val="50000"/>
                        </a:schemeClr>
                      </a:gs>
                    </a:gsLst>
                    <a:lin ang="5400000" scaled="0"/>
                  </a:gradFill>
                  <a:latin typeface="IrisUPC" pitchFamily="34" charset="-34"/>
                  <a:cs typeface="IrisUPC" pitchFamily="34" charset="-34"/>
                </a:rPr>
                <a:t>08</a:t>
              </a:r>
              <a:endParaRPr lang="zh-CN" altLang="en-US" b="1" dirty="0"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>
                        <a:lumMod val="50000"/>
                      </a:schemeClr>
                    </a:gs>
                  </a:gsLst>
                  <a:lin ang="5400000" scaled="0"/>
                </a:gradFill>
                <a:latin typeface="IrisUPC" pitchFamily="34" charset="-34"/>
                <a:cs typeface="IrisUPC" pitchFamily="34" charset="-34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4801146" y="60302"/>
              <a:ext cx="1807833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Дневная, досуговая </a:t>
              </a:r>
              <a:r>
                <a:rPr lang="ru-RU" sz="1200" kern="0" dirty="0" smtClean="0">
                  <a:solidFill>
                    <a:srgbClr val="282F39"/>
                  </a:solidFill>
                </a:rPr>
                <a:t>занятость (технология «Гостевой дом») </a:t>
              </a:r>
              <a:endParaRPr lang="ru-RU" sz="1200" kern="0" dirty="0">
                <a:solidFill>
                  <a:srgbClr val="282F39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63046" y="4387006"/>
              <a:ext cx="2176972" cy="8309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Мероприятия по </a:t>
              </a:r>
              <a:r>
                <a:rPr lang="ru-RU" sz="1200" kern="0" dirty="0" smtClean="0">
                  <a:solidFill>
                    <a:srgbClr val="282F39"/>
                  </a:solidFill>
                </a:rPr>
                <a:t>социализации (Ресурсный центр сопровождения обучающихся с ОВЗ)</a:t>
              </a:r>
              <a:endParaRPr lang="ru-RU" sz="1200" kern="0" dirty="0">
                <a:solidFill>
                  <a:srgbClr val="282F39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33530" y="1356926"/>
              <a:ext cx="1481300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Содействие в </a:t>
              </a:r>
              <a:r>
                <a:rPr lang="ru-RU" sz="1200" kern="0" dirty="0" smtClean="0">
                  <a:solidFill>
                    <a:srgbClr val="282F39"/>
                  </a:solidFill>
                </a:rPr>
                <a:t>трудоустройстве</a:t>
              </a:r>
              <a:endParaRPr lang="ru-RU" sz="1200" kern="0" dirty="0">
                <a:solidFill>
                  <a:srgbClr val="282F39"/>
                </a:solidFill>
              </a:endParaRPr>
            </a:p>
          </p:txBody>
        </p:sp>
        <p:cxnSp>
          <p:nvCxnSpPr>
            <p:cNvPr id="191" name="直接连接符 43"/>
            <p:cNvCxnSpPr/>
            <p:nvPr/>
          </p:nvCxnSpPr>
          <p:spPr>
            <a:xfrm rot="2700000" flipH="1">
              <a:off x="2638088" y="994884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44"/>
            <p:cNvCxnSpPr/>
            <p:nvPr/>
          </p:nvCxnSpPr>
          <p:spPr>
            <a:xfrm rot="18900000">
              <a:off x="5718838" y="994884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45"/>
            <p:cNvCxnSpPr/>
            <p:nvPr/>
          </p:nvCxnSpPr>
          <p:spPr>
            <a:xfrm rot="18900000" flipH="1" flipV="1">
              <a:off x="2638087" y="4071153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46"/>
            <p:cNvCxnSpPr/>
            <p:nvPr/>
          </p:nvCxnSpPr>
          <p:spPr>
            <a:xfrm rot="2700000" flipV="1">
              <a:off x="5718837" y="4071153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2718738" y="43158"/>
              <a:ext cx="2067811" cy="81560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Предпрофессиональная и профессиональная  ориентация</a:t>
              </a:r>
            </a:p>
            <a:p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545424" y="1287335"/>
              <a:ext cx="1481300" cy="10002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Программы по социально-бытовому ориентированию</a:t>
              </a:r>
            </a:p>
            <a:p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506524" y="3151607"/>
              <a:ext cx="1481300" cy="81560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Содействие в жизнеустройстве для сирот</a:t>
              </a:r>
            </a:p>
            <a:p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394913" y="3291830"/>
              <a:ext cx="1481300" cy="6463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kern="0" dirty="0">
                  <a:solidFill>
                    <a:srgbClr val="282F39"/>
                  </a:solidFill>
                </a:rPr>
                <a:t>Тренировочные площадки на базе </a:t>
              </a:r>
              <a:r>
                <a:rPr lang="ru-RU" sz="1200" kern="0" dirty="0" smtClean="0">
                  <a:solidFill>
                    <a:srgbClr val="282F39"/>
                  </a:solidFill>
                </a:rPr>
                <a:t>организаций</a:t>
              </a:r>
              <a:endParaRPr lang="ru-RU" sz="1200" kern="0" dirty="0">
                <a:solidFill>
                  <a:srgbClr val="282F39"/>
                </a:solidFill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8266490" y="5045273"/>
            <a:ext cx="181552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rgbClr val="282F39"/>
                </a:solidFill>
              </a:rPr>
              <a:t>Содействие в получении </a:t>
            </a:r>
            <a:r>
              <a:rPr lang="ru-RU" sz="1200" kern="0" dirty="0" smtClean="0">
                <a:solidFill>
                  <a:srgbClr val="282F39"/>
                </a:solidFill>
              </a:rPr>
              <a:t>образования</a:t>
            </a:r>
            <a:endParaRPr lang="ru-RU" sz="1200" kern="0" dirty="0">
              <a:solidFill>
                <a:srgbClr val="282F39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07E5FBF5-5CC1-4FB7-B3B8-D5AC8C8CCA90}"/>
              </a:ext>
            </a:extLst>
          </p:cNvPr>
          <p:cNvSpPr txBox="1"/>
          <p:nvPr/>
        </p:nvSpPr>
        <p:spPr>
          <a:xfrm>
            <a:off x="5425588" y="5897084"/>
            <a:ext cx="5561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ОБЕСПЕЧЕНИЕ ПРЕЕМСТВЕННОСТИ ПРИ ПЕРЕХОДЕ РЕБЁНКА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В СИСТЕМУ СОПРОВОЖДАЕМОГО ПРОЖИВАНИЯ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89" name="Группа 288"/>
          <p:cNvGrpSpPr/>
          <p:nvPr/>
        </p:nvGrpSpPr>
        <p:grpSpPr>
          <a:xfrm>
            <a:off x="156531" y="2825981"/>
            <a:ext cx="5051333" cy="3552505"/>
            <a:chOff x="2267744" y="195486"/>
            <a:chExt cx="5051333" cy="3552505"/>
          </a:xfrm>
        </p:grpSpPr>
        <p:grpSp>
          <p:nvGrpSpPr>
            <p:cNvPr id="290" name="组合 38"/>
            <p:cNvGrpSpPr/>
            <p:nvPr/>
          </p:nvGrpSpPr>
          <p:grpSpPr>
            <a:xfrm>
              <a:off x="2267744" y="195486"/>
              <a:ext cx="4278740" cy="1117366"/>
              <a:chOff x="2267744" y="195486"/>
              <a:chExt cx="4278740" cy="1117366"/>
            </a:xfrm>
          </p:grpSpPr>
          <p:sp>
            <p:nvSpPr>
              <p:cNvPr id="311" name="椭圆 12"/>
              <p:cNvSpPr/>
              <p:nvPr/>
            </p:nvSpPr>
            <p:spPr>
              <a:xfrm>
                <a:off x="2267744" y="195486"/>
                <a:ext cx="1117365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圆角矩形 15"/>
              <p:cNvSpPr/>
              <p:nvPr/>
            </p:nvSpPr>
            <p:spPr>
              <a:xfrm>
                <a:off x="2946143" y="330173"/>
                <a:ext cx="3600341" cy="7033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13"/>
              <p:cNvSpPr/>
              <p:nvPr/>
            </p:nvSpPr>
            <p:spPr>
              <a:xfrm>
                <a:off x="2344540" y="275298"/>
                <a:ext cx="957742" cy="95774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39"/>
            <p:cNvGrpSpPr/>
            <p:nvPr/>
          </p:nvGrpSpPr>
          <p:grpSpPr>
            <a:xfrm>
              <a:off x="2627784" y="1392664"/>
              <a:ext cx="4472885" cy="1117366"/>
              <a:chOff x="2627784" y="1392664"/>
              <a:chExt cx="4472885" cy="1117366"/>
            </a:xfrm>
          </p:grpSpPr>
          <p:sp>
            <p:nvSpPr>
              <p:cNvPr id="308" name="椭圆 26"/>
              <p:cNvSpPr/>
              <p:nvPr/>
            </p:nvSpPr>
            <p:spPr>
              <a:xfrm>
                <a:off x="2627784" y="1392664"/>
                <a:ext cx="1117365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圆角矩形 27"/>
              <p:cNvSpPr/>
              <p:nvPr/>
            </p:nvSpPr>
            <p:spPr>
              <a:xfrm>
                <a:off x="3306183" y="1481823"/>
                <a:ext cx="3794486" cy="74886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28"/>
              <p:cNvSpPr/>
              <p:nvPr/>
            </p:nvSpPr>
            <p:spPr>
              <a:xfrm>
                <a:off x="2707596" y="1472476"/>
                <a:ext cx="957742" cy="95774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40"/>
            <p:cNvGrpSpPr/>
            <p:nvPr/>
          </p:nvGrpSpPr>
          <p:grpSpPr>
            <a:xfrm>
              <a:off x="2987824" y="2630625"/>
              <a:ext cx="4331253" cy="1117366"/>
              <a:chOff x="2987824" y="2630625"/>
              <a:chExt cx="4331253" cy="1117366"/>
            </a:xfrm>
          </p:grpSpPr>
          <p:sp>
            <p:nvSpPr>
              <p:cNvPr id="305" name="椭圆 30"/>
              <p:cNvSpPr/>
              <p:nvPr/>
            </p:nvSpPr>
            <p:spPr>
              <a:xfrm>
                <a:off x="2987824" y="2630625"/>
                <a:ext cx="1117365" cy="11173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28600" sx="115000" sy="115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圆角矩形 31"/>
              <p:cNvSpPr/>
              <p:nvPr/>
            </p:nvSpPr>
            <p:spPr>
              <a:xfrm>
                <a:off x="3704820" y="2810202"/>
                <a:ext cx="3614257" cy="7582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7" name="椭圆 32"/>
              <p:cNvSpPr/>
              <p:nvPr/>
            </p:nvSpPr>
            <p:spPr>
              <a:xfrm>
                <a:off x="3067636" y="2710437"/>
                <a:ext cx="957742" cy="95774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4" name="TextBox 293"/>
            <p:cNvSpPr txBox="1"/>
            <p:nvPr/>
          </p:nvSpPr>
          <p:spPr>
            <a:xfrm>
              <a:off x="3181823" y="383262"/>
              <a:ext cx="3437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/>
                <a:t>Подготовка к самостоятельной жизни в условиях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организации </a:t>
              </a:r>
              <a:r>
                <a:rPr lang="ru-RU" sz="1200" dirty="0"/>
                <a:t>по разработанным программам. </a:t>
              </a:r>
            </a:p>
            <a:p>
              <a:pPr algn="ctr"/>
              <a:r>
                <a:rPr lang="ru-RU" sz="1200" dirty="0"/>
                <a:t>Отбор кандидатов для </a:t>
              </a:r>
              <a:r>
                <a:rPr lang="en-US" sz="1200" dirty="0"/>
                <a:t>II</a:t>
              </a:r>
              <a:r>
                <a:rPr lang="ru-RU" sz="1200" dirty="0"/>
                <a:t> </a:t>
              </a:r>
              <a:r>
                <a:rPr lang="ru-RU" sz="1200" dirty="0" smtClean="0"/>
                <a:t>этапа</a:t>
              </a:r>
              <a:endPara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3608443" y="1546106"/>
              <a:ext cx="337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Подготовка к самостоятельной жизни в рамках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реализации </a:t>
              </a:r>
              <a:r>
                <a:rPr lang="ru-RU" sz="1200" dirty="0"/>
                <a:t>программ </a:t>
              </a:r>
              <a:r>
                <a:rPr lang="ru-RU" sz="1200" dirty="0" smtClean="0"/>
                <a:t>социально-бытовой</a:t>
              </a:r>
            </a:p>
            <a:p>
              <a:pPr algn="ctr"/>
              <a:r>
                <a:rPr lang="ru-RU" sz="1200" dirty="0" smtClean="0"/>
                <a:t> </a:t>
              </a:r>
              <a:r>
                <a:rPr lang="ru-RU" sz="1200" dirty="0"/>
                <a:t>адаптации и трудовой ориентации 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929434" y="2871405"/>
              <a:ext cx="3299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Подготовка к самостоятельной жизни в рамках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Реализации модели </a:t>
              </a:r>
              <a:r>
                <a:rPr lang="ru-RU" sz="1200" dirty="0"/>
                <a:t>мини-социума </a:t>
              </a:r>
              <a:endParaRPr lang="ru-RU" sz="1200" dirty="0" smtClean="0"/>
            </a:p>
            <a:p>
              <a:pPr algn="ctr"/>
              <a:r>
                <a:rPr lang="ru-RU" sz="1200" dirty="0" smtClean="0"/>
                <a:t>(</a:t>
              </a:r>
              <a:r>
                <a:rPr lang="ru-RU" sz="1200" dirty="0"/>
                <a:t>учебного самостоятельного проживания</a:t>
              </a:r>
              <a:r>
                <a:rPr lang="ru-RU" sz="1200" dirty="0" smtClean="0"/>
                <a:t>)</a:t>
              </a:r>
              <a:endParaRPr lang="ru-RU" sz="1200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2391787" y="512373"/>
              <a:ext cx="855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14</a:t>
              </a:r>
              <a:r>
                <a:rPr lang="ru-RU" altLang="zh-CN" sz="2400" b="1" dirty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 </a:t>
              </a:r>
              <a:r>
                <a:rPr lang="ru-RU" altLang="zh-CN" sz="24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+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795912" y="1716760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4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16 +</a:t>
              </a:r>
              <a:endParaRPr lang="zh-CN" altLang="en-US" sz="2400" b="1" dirty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160066" y="2958474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4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18 +</a:t>
              </a:r>
              <a:endParaRPr lang="zh-CN" altLang="en-US" sz="2400" b="1" dirty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67728" y="2008273"/>
            <a:ext cx="4608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ea typeface="Calibri" panose="020F0502020204030204" pitchFamily="34" charset="0"/>
              </a:rPr>
              <a:t>ЭТАПЫ ПОДГОТОВКИ ВОСПИТАННИКОВ  </a:t>
            </a:r>
          </a:p>
          <a:p>
            <a:pPr algn="ctr"/>
            <a:r>
              <a:rPr lang="ru-RU" sz="1400" b="1" u="sng" dirty="0">
                <a:ea typeface="Calibri" panose="020F0502020204030204" pitchFamily="34" charset="0"/>
              </a:rPr>
              <a:t>К САМОСТОЯТЕЛЬНОЙ ЖИЗНИ НА БАЗЕ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081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1345</Words>
  <Application>Microsoft Office PowerPoint</Application>
  <PresentationFormat>Широкоэкранный</PresentationFormat>
  <Paragraphs>211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Arial Unicode MS</vt:lpstr>
      <vt:lpstr>微软雅黑</vt:lpstr>
      <vt:lpstr>宋体</vt:lpstr>
      <vt:lpstr>a_Futurica ExtraBold</vt:lpstr>
      <vt:lpstr>Arial</vt:lpstr>
      <vt:lpstr>Arial Narrow</vt:lpstr>
      <vt:lpstr>Arial Rounded MT Bold</vt:lpstr>
      <vt:lpstr>Bell MT</vt:lpstr>
      <vt:lpstr>Calibri</vt:lpstr>
      <vt:lpstr>Calibri Light</vt:lpstr>
      <vt:lpstr>等线</vt:lpstr>
      <vt:lpstr>等线 Light</vt:lpstr>
      <vt:lpstr>GEOMETRIA-MEDIUM</vt:lpstr>
      <vt:lpstr>IrisUPC</vt:lpstr>
      <vt:lpstr>Noto Sans</vt:lpstr>
      <vt:lpstr>Open Sans</vt:lpstr>
      <vt:lpstr>Times New Roman</vt:lpstr>
      <vt:lpstr>Verdana</vt:lpstr>
      <vt:lpstr>Тема Office</vt:lpstr>
      <vt:lpstr>Комплексная реабилитация и абилитация детей-инвалидов в Новосибирской области: лучшие практики и социальные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ПОДГОТОВКИ ВОСПИТАННИКОВ К САМОСТОЯТЕЛЬНОЙ ЖИЗНИ  НА БАЗЕ ГАСУСО НСО «ОЯШИНСКИЙ ДЕТСКИЙ ДОМ-ИНТЕРНАТ ДЛЯ УМСТВЕННО ОТСТАЛЫХ ДЕТЕЙ»</vt:lpstr>
      <vt:lpstr>Презентация PowerPoint</vt:lpstr>
      <vt:lpstr>Презентация PowerPoint</vt:lpstr>
      <vt:lpstr>Комплексная реабилитация и абилитация детей-инвалидов в Новосибирской области: лучшие практики и социальные технологии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среды на развитие  подростков</dc:title>
  <dc:creator>Microsoft Office User</dc:creator>
  <cp:lastModifiedBy>Малыхина Светлана Сергеевна</cp:lastModifiedBy>
  <cp:revision>104</cp:revision>
  <dcterms:created xsi:type="dcterms:W3CDTF">2021-03-18T15:09:49Z</dcterms:created>
  <dcterms:modified xsi:type="dcterms:W3CDTF">2021-03-25T06:34:15Z</dcterms:modified>
</cp:coreProperties>
</file>